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4" r:id="rId3"/>
    <p:sldId id="265" r:id="rId4"/>
    <p:sldId id="268" r:id="rId5"/>
    <p:sldId id="269" r:id="rId6"/>
    <p:sldId id="270" r:id="rId7"/>
    <p:sldId id="271" r:id="rId8"/>
    <p:sldId id="272" r:id="rId9"/>
    <p:sldId id="273" r:id="rId10"/>
    <p:sldId id="274"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C01139-D035-4E1E-914B-A2DFB62188D7}" type="datetimeFigureOut">
              <a:rPr lang="en-NZ" smtClean="0"/>
              <a:t>22/05/2019</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3D3B96-5A5B-426F-8324-AC6345D1D2F7}" type="slidenum">
              <a:rPr lang="en-NZ" smtClean="0"/>
              <a:t>‹#›</a:t>
            </a:fld>
            <a:endParaRPr lang="en-NZ"/>
          </a:p>
        </p:txBody>
      </p:sp>
    </p:spTree>
    <p:extLst>
      <p:ext uri="{BB962C8B-B14F-4D97-AF65-F5344CB8AC3E}">
        <p14:creationId xmlns:p14="http://schemas.microsoft.com/office/powerpoint/2010/main" val="2079374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4" name="Shape 244"/>
          <p:cNvSpPr txBox="1">
            <a:spLocks noGrp="1"/>
          </p:cNvSpPr>
          <p:nvPr>
            <p:ph type="body" idx="1"/>
          </p:nvPr>
        </p:nvSpPr>
        <p:spPr>
          <a:xfrm>
            <a:off x="679450" y="4714875"/>
            <a:ext cx="5438773" cy="446722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NZ" sz="1200" b="1" i="0" u="none" strike="noStrike" cap="none">
                <a:solidFill>
                  <a:schemeClr val="dk1"/>
                </a:solidFill>
                <a:latin typeface="Calibri"/>
                <a:ea typeface="Calibri"/>
                <a:cs typeface="Calibri"/>
                <a:sym typeface="Calibri"/>
              </a:rPr>
              <a:t>Vision: </a:t>
            </a:r>
            <a:r>
              <a:rPr lang="en-NZ" sz="1200" b="0" i="0" u="none" strike="noStrike" cap="none">
                <a:solidFill>
                  <a:schemeClr val="dk1"/>
                </a:solidFill>
                <a:latin typeface="Calibri"/>
                <a:ea typeface="Calibri"/>
                <a:cs typeface="Calibri"/>
                <a:sym typeface="Calibri"/>
              </a:rPr>
              <a:t>Why was the Plan launched? A high-performing and responsive science and innovation system is vital for New Zealand’s economic, social and environmental wellbeing.  Businesses need to be able to create, absorb and apply new approaches and ideas to increase productivity and provide competitive new products.  To do this, we need a greater number of New Zealanders with the skills to support creativity, innovation and knowledge uptake and use. Policymakers need to be aware of the contribution scientific research can make to robust policies that support our social and environmental advancement.</a:t>
            </a:r>
          </a:p>
          <a:p>
            <a:pPr marL="0" marR="0" lvl="0" indent="0" algn="l" rtl="0">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45" name="Shape 245"/>
          <p:cNvSpPr txBox="1">
            <a:spLocks noGrp="1"/>
          </p:cNvSpPr>
          <p:nvPr>
            <p:ph type="sldNum" idx="12"/>
          </p:nvPr>
        </p:nvSpPr>
        <p:spPr>
          <a:xfrm>
            <a:off x="3849687" y="9428163"/>
            <a:ext cx="2946398" cy="49688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NZ" sz="1200" b="0" i="0" u="none" strike="noStrike" cap="none">
                <a:solidFill>
                  <a:schemeClr val="dk1"/>
                </a:solidFill>
                <a:latin typeface="Calibri"/>
                <a:ea typeface="Calibri"/>
                <a:cs typeface="Calibri"/>
                <a:sym typeface="Calibri"/>
              </a:rPr>
              <a:t>2</a:t>
            </a:fld>
            <a:endParaRPr lang="en-N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98713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F82F713A-5EB9-4B7A-B87D-F2B7940161AF}" type="datetimeFigureOut">
              <a:rPr lang="en-NZ" smtClean="0"/>
              <a:t>22/05/2019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2628892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F82F713A-5EB9-4B7A-B87D-F2B7940161AF}" type="datetimeFigureOut">
              <a:rPr lang="en-NZ" smtClean="0"/>
              <a:t>22/05/2019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234996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F82F713A-5EB9-4B7A-B87D-F2B7940161AF}" type="datetimeFigureOut">
              <a:rPr lang="en-NZ" smtClean="0"/>
              <a:t>22/05/2019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3098668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05668" y="365125"/>
            <a:ext cx="8248135"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51" name="Shape 51"/>
          <p:cNvSpPr txBox="1">
            <a:spLocks noGrp="1"/>
          </p:cNvSpPr>
          <p:nvPr>
            <p:ph type="body" idx="1"/>
          </p:nvPr>
        </p:nvSpPr>
        <p:spPr>
          <a:xfrm>
            <a:off x="838205" y="1825625"/>
            <a:ext cx="10515599" cy="4351338"/>
          </a:xfrm>
          <a:prstGeom prst="rect">
            <a:avLst/>
          </a:prstGeom>
          <a:noFill/>
          <a:ln>
            <a:noFill/>
          </a:ln>
        </p:spPr>
        <p:txBody>
          <a:bodyPr lIns="91425" tIns="91425" rIns="91425" bIns="91425" anchor="t" anchorCtr="0"/>
          <a:lstStyle>
            <a:lvl1pPr marL="171446" marR="0" lvl="0" indent="-38099"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37" marR="0" lvl="1" indent="-57149"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28" marR="0" lvl="2" indent="-76198"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20" marR="0" lvl="3" indent="-85723"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12" marR="0" lvl="4" indent="-85723"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03" marR="0" lvl="5" indent="-85723"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795" marR="0" lvl="6" indent="-85723"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686" marR="0" lvl="7" indent="-85723"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577" marR="0" lvl="8" indent="-85723"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52" name="Shape 52"/>
          <p:cNvPicPr preferRelativeResize="0"/>
          <p:nvPr/>
        </p:nvPicPr>
        <p:blipFill rotWithShape="1">
          <a:blip r:embed="rId2">
            <a:alphaModFix/>
          </a:blip>
          <a:srcRect/>
          <a:stretch/>
        </p:blipFill>
        <p:spPr>
          <a:xfrm>
            <a:off x="3" y="6"/>
            <a:ext cx="3843864" cy="1558455"/>
          </a:xfrm>
          <a:prstGeom prst="rect">
            <a:avLst/>
          </a:prstGeom>
          <a:noFill/>
          <a:ln>
            <a:noFill/>
          </a:ln>
        </p:spPr>
      </p:pic>
      <p:grpSp>
        <p:nvGrpSpPr>
          <p:cNvPr id="53" name="Shape 53"/>
          <p:cNvGrpSpPr/>
          <p:nvPr/>
        </p:nvGrpSpPr>
        <p:grpSpPr>
          <a:xfrm>
            <a:off x="101050" y="6444128"/>
            <a:ext cx="3742817" cy="297136"/>
            <a:chOff x="101047" y="6433482"/>
            <a:chExt cx="3519886" cy="307777"/>
          </a:xfrm>
        </p:grpSpPr>
        <p:grpSp>
          <p:nvGrpSpPr>
            <p:cNvPr id="54" name="Shape 54"/>
            <p:cNvGrpSpPr/>
            <p:nvPr/>
          </p:nvGrpSpPr>
          <p:grpSpPr>
            <a:xfrm>
              <a:off x="101047" y="6433482"/>
              <a:ext cx="1844068" cy="307777"/>
              <a:chOff x="458856" y="6279594"/>
              <a:chExt cx="1844068" cy="307777"/>
            </a:xfrm>
          </p:grpSpPr>
          <p:sp>
            <p:nvSpPr>
              <p:cNvPr id="55" name="Shape 55"/>
              <p:cNvSpPr txBox="1"/>
              <p:nvPr/>
            </p:nvSpPr>
            <p:spPr>
              <a:xfrm>
                <a:off x="697870" y="6279594"/>
                <a:ext cx="1605054"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F7F7F"/>
                  </a:buClr>
                  <a:buSzPct val="25000"/>
                  <a:buFont typeface="Calibri"/>
                  <a:buNone/>
                </a:pPr>
                <a:r>
                  <a:rPr lang="en-NZ" sz="1050" b="1" i="0" u="none" strike="noStrike" cap="none">
                    <a:solidFill>
                      <a:srgbClr val="7F7F7F"/>
                    </a:solidFill>
                    <a:latin typeface="Calibri"/>
                    <a:ea typeface="Calibri"/>
                    <a:cs typeface="Calibri"/>
                    <a:sym typeface="Calibri"/>
                  </a:rPr>
                  <a:t>@queenofcuriosity</a:t>
                </a:r>
              </a:p>
            </p:txBody>
          </p:sp>
          <p:pic>
            <p:nvPicPr>
              <p:cNvPr id="56" name="Shape 56"/>
              <p:cNvPicPr preferRelativeResize="0"/>
              <p:nvPr/>
            </p:nvPicPr>
            <p:blipFill rotWithShape="1">
              <a:blip r:embed="rId3">
                <a:alphaModFix/>
              </a:blip>
              <a:srcRect/>
              <a:stretch/>
            </p:blipFill>
            <p:spPr>
              <a:xfrm>
                <a:off x="458856" y="6290235"/>
                <a:ext cx="286494" cy="286494"/>
              </a:xfrm>
              <a:prstGeom prst="rect">
                <a:avLst/>
              </a:prstGeom>
              <a:noFill/>
              <a:ln>
                <a:noFill/>
              </a:ln>
            </p:spPr>
          </p:pic>
        </p:grpSp>
        <p:grpSp>
          <p:nvGrpSpPr>
            <p:cNvPr id="57" name="Shape 57"/>
            <p:cNvGrpSpPr/>
            <p:nvPr/>
          </p:nvGrpSpPr>
          <p:grpSpPr>
            <a:xfrm>
              <a:off x="1945116" y="6433482"/>
              <a:ext cx="1675818" cy="307777"/>
              <a:chOff x="3456907" y="6279594"/>
              <a:chExt cx="1675818" cy="307777"/>
            </a:xfrm>
          </p:grpSpPr>
          <p:pic>
            <p:nvPicPr>
              <p:cNvPr id="58" name="Shape 58"/>
              <p:cNvPicPr preferRelativeResize="0"/>
              <p:nvPr/>
            </p:nvPicPr>
            <p:blipFill rotWithShape="1">
              <a:blip r:embed="rId4">
                <a:alphaModFix/>
              </a:blip>
              <a:srcRect/>
              <a:stretch/>
            </p:blipFill>
            <p:spPr>
              <a:xfrm>
                <a:off x="3456907" y="6290235"/>
                <a:ext cx="286494" cy="286494"/>
              </a:xfrm>
              <a:prstGeom prst="rect">
                <a:avLst/>
              </a:prstGeom>
              <a:noFill/>
              <a:ln>
                <a:noFill/>
              </a:ln>
            </p:spPr>
          </p:pic>
          <p:sp>
            <p:nvSpPr>
              <p:cNvPr id="59" name="Shape 59"/>
              <p:cNvSpPr/>
              <p:nvPr/>
            </p:nvSpPr>
            <p:spPr>
              <a:xfrm>
                <a:off x="3695921" y="6279594"/>
                <a:ext cx="1436804"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F7F7F"/>
                  </a:buClr>
                  <a:buSzPct val="25000"/>
                  <a:buFont typeface="Calibri"/>
                  <a:buNone/>
                </a:pPr>
                <a:r>
                  <a:rPr lang="en-NZ" sz="1050" b="1" i="0" u="none" strike="noStrike" cap="none" dirty="0">
                    <a:solidFill>
                      <a:srgbClr val="7F7F7F"/>
                    </a:solidFill>
                    <a:latin typeface="Calibri"/>
                    <a:ea typeface="Calibri"/>
                    <a:cs typeface="Calibri"/>
                    <a:sym typeface="Calibri"/>
                  </a:rPr>
                  <a:t>@</a:t>
                </a:r>
                <a:r>
                  <a:rPr lang="en-NZ" sz="1050" b="1" i="0" u="none" strike="noStrike" cap="none" dirty="0" err="1">
                    <a:solidFill>
                      <a:srgbClr val="7F7F7F"/>
                    </a:solidFill>
                    <a:latin typeface="Calibri"/>
                    <a:ea typeface="Calibri"/>
                    <a:cs typeface="Calibri"/>
                    <a:sym typeface="Calibri"/>
                  </a:rPr>
                  <a:t>VicMetcalf_NZ</a:t>
                </a:r>
                <a:endParaRPr lang="en-NZ" sz="1050" b="1" i="0" u="none" strike="noStrike" cap="none" dirty="0">
                  <a:solidFill>
                    <a:srgbClr val="7F7F7F"/>
                  </a:solidFill>
                  <a:latin typeface="Calibri"/>
                  <a:ea typeface="Calibri"/>
                  <a:cs typeface="Calibri"/>
                  <a:sym typeface="Calibri"/>
                </a:endParaRPr>
              </a:p>
            </p:txBody>
          </p:sp>
        </p:grpSp>
      </p:grpSp>
    </p:spTree>
    <p:extLst>
      <p:ext uri="{BB962C8B-B14F-4D97-AF65-F5344CB8AC3E}">
        <p14:creationId xmlns:p14="http://schemas.microsoft.com/office/powerpoint/2010/main" val="139840003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Shape 15"/>
        <p:cNvGrpSpPr/>
        <p:nvPr/>
      </p:nvGrpSpPr>
      <p:grpSpPr>
        <a:xfrm>
          <a:off x="0" y="0"/>
          <a:ext cx="0" cy="0"/>
          <a:chOff x="0" y="0"/>
          <a:chExt cx="0" cy="0"/>
        </a:xfrm>
      </p:grpSpPr>
      <p:pic>
        <p:nvPicPr>
          <p:cNvPr id="16" name="Shape 16"/>
          <p:cNvPicPr preferRelativeResize="0"/>
          <p:nvPr/>
        </p:nvPicPr>
        <p:blipFill rotWithShape="1">
          <a:blip r:embed="rId2">
            <a:alphaModFix/>
          </a:blip>
          <a:srcRect/>
          <a:stretch/>
        </p:blipFill>
        <p:spPr>
          <a:xfrm>
            <a:off x="0" y="1543050"/>
            <a:ext cx="12192000" cy="5314949"/>
          </a:xfrm>
          <a:prstGeom prst="rect">
            <a:avLst/>
          </a:prstGeom>
          <a:noFill/>
          <a:ln>
            <a:noFill/>
          </a:ln>
        </p:spPr>
      </p:pic>
      <p:sp>
        <p:nvSpPr>
          <p:cNvPr id="17" name="Shape 17"/>
          <p:cNvSpPr txBox="1">
            <a:spLocks noGrp="1"/>
          </p:cNvSpPr>
          <p:nvPr>
            <p:ph type="subTitle" idx="1"/>
          </p:nvPr>
        </p:nvSpPr>
        <p:spPr>
          <a:xfrm>
            <a:off x="1248033" y="4852085"/>
            <a:ext cx="9695933" cy="996778"/>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lt1"/>
              </a:buClr>
              <a:buFont typeface="Arial"/>
              <a:buNone/>
              <a:defRPr sz="2400" b="0" i="0" u="none" strike="noStrike" cap="none">
                <a:solidFill>
                  <a:schemeClr val="lt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dirty="0"/>
          </a:p>
        </p:txBody>
      </p:sp>
      <p:sp>
        <p:nvSpPr>
          <p:cNvPr id="18" name="Shape 1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9" name="Shape 1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NZ" sz="1200" b="0" i="0" u="none" strike="noStrike" cap="none">
                <a:solidFill>
                  <a:srgbClr val="888888"/>
                </a:solidFill>
                <a:latin typeface="Arial"/>
                <a:ea typeface="Arial"/>
                <a:cs typeface="Arial"/>
                <a:sym typeface="Arial"/>
              </a:rPr>
              <a:t>‹#›</a:t>
            </a:fld>
            <a:endParaRPr lang="en-NZ" sz="1200" b="0" i="0" u="none" strike="noStrike" cap="none">
              <a:solidFill>
                <a:srgbClr val="888888"/>
              </a:solidFill>
              <a:latin typeface="Arial"/>
              <a:ea typeface="Arial"/>
              <a:cs typeface="Arial"/>
              <a:sym typeface="Arial"/>
            </a:endParaRPr>
          </a:p>
        </p:txBody>
      </p:sp>
      <p:pic>
        <p:nvPicPr>
          <p:cNvPr id="21" name="Shape 21"/>
          <p:cNvPicPr preferRelativeResize="0"/>
          <p:nvPr/>
        </p:nvPicPr>
        <p:blipFill rotWithShape="1">
          <a:blip r:embed="rId3">
            <a:alphaModFix/>
          </a:blip>
          <a:srcRect/>
          <a:stretch/>
        </p:blipFill>
        <p:spPr>
          <a:xfrm>
            <a:off x="0" y="26899"/>
            <a:ext cx="2715054" cy="1516151"/>
          </a:xfrm>
          <a:prstGeom prst="rect">
            <a:avLst/>
          </a:prstGeom>
          <a:noFill/>
          <a:ln>
            <a:noFill/>
          </a:ln>
        </p:spPr>
      </p:pic>
      <p:grpSp>
        <p:nvGrpSpPr>
          <p:cNvPr id="22" name="Shape 22"/>
          <p:cNvGrpSpPr/>
          <p:nvPr/>
        </p:nvGrpSpPr>
        <p:grpSpPr>
          <a:xfrm>
            <a:off x="9830825" y="125131"/>
            <a:ext cx="2037903" cy="1265886"/>
            <a:chOff x="5892043" y="71359"/>
            <a:chExt cx="2037903" cy="1265886"/>
          </a:xfrm>
        </p:grpSpPr>
        <p:grpSp>
          <p:nvGrpSpPr>
            <p:cNvPr id="23" name="Shape 23"/>
            <p:cNvGrpSpPr/>
            <p:nvPr/>
          </p:nvGrpSpPr>
          <p:grpSpPr>
            <a:xfrm>
              <a:off x="6106225" y="71359"/>
              <a:ext cx="1821498" cy="307777"/>
              <a:chOff x="3456907" y="6279594"/>
              <a:chExt cx="1821498" cy="307777"/>
            </a:xfrm>
          </p:grpSpPr>
          <p:pic>
            <p:nvPicPr>
              <p:cNvPr id="24" name="Shape 24"/>
              <p:cNvPicPr preferRelativeResize="0"/>
              <p:nvPr/>
            </p:nvPicPr>
            <p:blipFill rotWithShape="1">
              <a:blip r:embed="rId4">
                <a:alphaModFix/>
              </a:blip>
              <a:srcRect/>
              <a:stretch/>
            </p:blipFill>
            <p:spPr>
              <a:xfrm>
                <a:off x="3456907" y="6290235"/>
                <a:ext cx="286494" cy="286494"/>
              </a:xfrm>
              <a:prstGeom prst="rect">
                <a:avLst/>
              </a:prstGeom>
              <a:noFill/>
              <a:ln>
                <a:noFill/>
              </a:ln>
            </p:spPr>
          </p:pic>
          <p:sp>
            <p:nvSpPr>
              <p:cNvPr id="25" name="Shape 25"/>
              <p:cNvSpPr/>
              <p:nvPr/>
            </p:nvSpPr>
            <p:spPr>
              <a:xfrm>
                <a:off x="3695921" y="6279594"/>
                <a:ext cx="1582484"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F7F7F"/>
                  </a:buClr>
                  <a:buSzPct val="25000"/>
                  <a:buFont typeface="Arial"/>
                  <a:buNone/>
                </a:pPr>
                <a:r>
                  <a:rPr lang="en-NZ" sz="1400" b="1" i="0" u="none" strike="noStrike" cap="none" dirty="0">
                    <a:solidFill>
                      <a:srgbClr val="7F7F7F"/>
                    </a:solidFill>
                    <a:latin typeface="Arial"/>
                    <a:ea typeface="Arial"/>
                    <a:cs typeface="Arial"/>
                    <a:sym typeface="Arial"/>
                  </a:rPr>
                  <a:t>@</a:t>
                </a:r>
                <a:r>
                  <a:rPr lang="en-NZ" sz="1400" b="1" i="0" u="none" strike="noStrike" cap="none" dirty="0" err="1">
                    <a:solidFill>
                      <a:srgbClr val="7F7F7F"/>
                    </a:solidFill>
                    <a:latin typeface="Arial"/>
                    <a:ea typeface="Arial"/>
                    <a:cs typeface="Arial"/>
                    <a:sym typeface="Arial"/>
                  </a:rPr>
                  <a:t>VicMetcalf_NZ</a:t>
                </a:r>
                <a:endParaRPr lang="en-NZ" sz="1400" b="1" i="0" u="none" strike="noStrike" cap="none" dirty="0">
                  <a:solidFill>
                    <a:srgbClr val="7F7F7F"/>
                  </a:solidFill>
                  <a:latin typeface="Arial"/>
                  <a:ea typeface="Arial"/>
                  <a:cs typeface="Arial"/>
                  <a:sym typeface="Arial"/>
                </a:endParaRPr>
              </a:p>
            </p:txBody>
          </p:sp>
        </p:grpSp>
        <p:grpSp>
          <p:nvGrpSpPr>
            <p:cNvPr id="32" name="Shape 32"/>
            <p:cNvGrpSpPr/>
            <p:nvPr/>
          </p:nvGrpSpPr>
          <p:grpSpPr>
            <a:xfrm>
              <a:off x="5892043" y="1029468"/>
              <a:ext cx="2037903" cy="307777"/>
              <a:chOff x="458856" y="6279594"/>
              <a:chExt cx="2037903" cy="307777"/>
            </a:xfrm>
          </p:grpSpPr>
          <p:sp>
            <p:nvSpPr>
              <p:cNvPr id="33" name="Shape 33"/>
              <p:cNvSpPr txBox="1"/>
              <p:nvPr/>
            </p:nvSpPr>
            <p:spPr>
              <a:xfrm>
                <a:off x="697870" y="6279594"/>
                <a:ext cx="1798889"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F7F7F"/>
                  </a:buClr>
                  <a:buSzPct val="25000"/>
                  <a:buFont typeface="Arial"/>
                  <a:buNone/>
                </a:pPr>
                <a:r>
                  <a:rPr lang="en-NZ" sz="1400" b="1" i="0" u="none" strike="noStrike" cap="none" dirty="0">
                    <a:solidFill>
                      <a:srgbClr val="7F7F7F"/>
                    </a:solidFill>
                    <a:latin typeface="Arial"/>
                    <a:ea typeface="Arial"/>
                    <a:cs typeface="Arial"/>
                    <a:sym typeface="Arial"/>
                  </a:rPr>
                  <a:t>@</a:t>
                </a:r>
                <a:r>
                  <a:rPr lang="en-NZ" sz="1400" b="1" i="0" u="none" strike="noStrike" cap="none" dirty="0" err="1">
                    <a:solidFill>
                      <a:srgbClr val="7F7F7F"/>
                    </a:solidFill>
                    <a:latin typeface="Arial"/>
                    <a:ea typeface="Arial"/>
                    <a:cs typeface="Arial"/>
                    <a:sym typeface="Arial"/>
                  </a:rPr>
                  <a:t>queenofcuriosity</a:t>
                </a:r>
                <a:endParaRPr lang="en-NZ" sz="1400" b="1" i="0" u="none" strike="noStrike" cap="none" dirty="0">
                  <a:solidFill>
                    <a:srgbClr val="7F7F7F"/>
                  </a:solidFill>
                  <a:latin typeface="Arial"/>
                  <a:ea typeface="Arial"/>
                  <a:cs typeface="Arial"/>
                  <a:sym typeface="Arial"/>
                </a:endParaRPr>
              </a:p>
            </p:txBody>
          </p:sp>
          <p:pic>
            <p:nvPicPr>
              <p:cNvPr id="34" name="Shape 34"/>
              <p:cNvPicPr preferRelativeResize="0"/>
              <p:nvPr/>
            </p:nvPicPr>
            <p:blipFill rotWithShape="1">
              <a:blip r:embed="rId5">
                <a:alphaModFix/>
              </a:blip>
              <a:srcRect/>
              <a:stretch/>
            </p:blipFill>
            <p:spPr>
              <a:xfrm>
                <a:off x="458856" y="6290235"/>
                <a:ext cx="286494" cy="286494"/>
              </a:xfrm>
              <a:prstGeom prst="rect">
                <a:avLst/>
              </a:prstGeom>
              <a:noFill/>
              <a:ln>
                <a:noFill/>
              </a:ln>
            </p:spPr>
          </p:pic>
        </p:grpSp>
      </p:grpSp>
    </p:spTree>
    <p:extLst>
      <p:ext uri="{BB962C8B-B14F-4D97-AF65-F5344CB8AC3E}">
        <p14:creationId xmlns:p14="http://schemas.microsoft.com/office/powerpoint/2010/main" val="1071599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105664" y="365125"/>
            <a:ext cx="8248135"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 name="Shape 37"/>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8" name="Shape 38"/>
          <p:cNvPicPr preferRelativeResize="0"/>
          <p:nvPr/>
        </p:nvPicPr>
        <p:blipFill rotWithShape="1">
          <a:blip r:embed="rId2">
            <a:alphaModFix/>
          </a:blip>
          <a:srcRect/>
          <a:stretch/>
        </p:blipFill>
        <p:spPr>
          <a:xfrm>
            <a:off x="0" y="0"/>
            <a:ext cx="2715054" cy="1516151"/>
          </a:xfrm>
          <a:prstGeom prst="rect">
            <a:avLst/>
          </a:prstGeom>
          <a:noFill/>
          <a:ln>
            <a:noFill/>
          </a:ln>
        </p:spPr>
      </p:pic>
    </p:spTree>
    <p:extLst>
      <p:ext uri="{BB962C8B-B14F-4D97-AF65-F5344CB8AC3E}">
        <p14:creationId xmlns:p14="http://schemas.microsoft.com/office/powerpoint/2010/main" val="682789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42" name="Shape 42"/>
          <p:cNvGrpSpPr/>
          <p:nvPr/>
        </p:nvGrpSpPr>
        <p:grpSpPr>
          <a:xfrm>
            <a:off x="101047" y="6433482"/>
            <a:ext cx="3519886" cy="307777"/>
            <a:chOff x="101047" y="6433482"/>
            <a:chExt cx="3519886" cy="307777"/>
          </a:xfrm>
        </p:grpSpPr>
        <p:grpSp>
          <p:nvGrpSpPr>
            <p:cNvPr id="43" name="Shape 43"/>
            <p:cNvGrpSpPr/>
            <p:nvPr/>
          </p:nvGrpSpPr>
          <p:grpSpPr>
            <a:xfrm>
              <a:off x="101047" y="6433482"/>
              <a:ext cx="1844068" cy="307777"/>
              <a:chOff x="458856" y="6279594"/>
              <a:chExt cx="1844068" cy="307777"/>
            </a:xfrm>
          </p:grpSpPr>
          <p:sp>
            <p:nvSpPr>
              <p:cNvPr id="44" name="Shape 44"/>
              <p:cNvSpPr txBox="1"/>
              <p:nvPr/>
            </p:nvSpPr>
            <p:spPr>
              <a:xfrm>
                <a:off x="697870" y="6279594"/>
                <a:ext cx="1605054"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F7F7F"/>
                  </a:buClr>
                  <a:buSzPct val="25000"/>
                  <a:buFont typeface="Calibri"/>
                  <a:buNone/>
                </a:pPr>
                <a:r>
                  <a:rPr lang="en-NZ" sz="1400" b="1" i="0" u="none" strike="noStrike" cap="none">
                    <a:solidFill>
                      <a:srgbClr val="7F7F7F"/>
                    </a:solidFill>
                    <a:latin typeface="Calibri"/>
                    <a:ea typeface="Calibri"/>
                    <a:cs typeface="Calibri"/>
                    <a:sym typeface="Calibri"/>
                  </a:rPr>
                  <a:t>@queenofcuriosity</a:t>
                </a:r>
              </a:p>
            </p:txBody>
          </p:sp>
          <p:pic>
            <p:nvPicPr>
              <p:cNvPr id="45" name="Shape 45"/>
              <p:cNvPicPr preferRelativeResize="0"/>
              <p:nvPr/>
            </p:nvPicPr>
            <p:blipFill rotWithShape="1">
              <a:blip r:embed="rId2">
                <a:alphaModFix/>
              </a:blip>
              <a:srcRect/>
              <a:stretch/>
            </p:blipFill>
            <p:spPr>
              <a:xfrm>
                <a:off x="458856" y="6290235"/>
                <a:ext cx="286494" cy="286494"/>
              </a:xfrm>
              <a:prstGeom prst="rect">
                <a:avLst/>
              </a:prstGeom>
              <a:noFill/>
              <a:ln>
                <a:noFill/>
              </a:ln>
            </p:spPr>
          </p:pic>
        </p:grpSp>
        <p:grpSp>
          <p:nvGrpSpPr>
            <p:cNvPr id="46" name="Shape 46"/>
            <p:cNvGrpSpPr/>
            <p:nvPr/>
          </p:nvGrpSpPr>
          <p:grpSpPr>
            <a:xfrm>
              <a:off x="1945116" y="6433482"/>
              <a:ext cx="1675818" cy="307777"/>
              <a:chOff x="3456907" y="6279594"/>
              <a:chExt cx="1675818" cy="307777"/>
            </a:xfrm>
          </p:grpSpPr>
          <p:pic>
            <p:nvPicPr>
              <p:cNvPr id="47" name="Shape 47"/>
              <p:cNvPicPr preferRelativeResize="0"/>
              <p:nvPr/>
            </p:nvPicPr>
            <p:blipFill rotWithShape="1">
              <a:blip r:embed="rId3">
                <a:alphaModFix/>
              </a:blip>
              <a:srcRect/>
              <a:stretch/>
            </p:blipFill>
            <p:spPr>
              <a:xfrm>
                <a:off x="3456907" y="6290235"/>
                <a:ext cx="286494" cy="286494"/>
              </a:xfrm>
              <a:prstGeom prst="rect">
                <a:avLst/>
              </a:prstGeom>
              <a:noFill/>
              <a:ln>
                <a:noFill/>
              </a:ln>
            </p:spPr>
          </p:pic>
          <p:sp>
            <p:nvSpPr>
              <p:cNvPr id="48" name="Shape 48"/>
              <p:cNvSpPr/>
              <p:nvPr/>
            </p:nvSpPr>
            <p:spPr>
              <a:xfrm>
                <a:off x="3695921" y="6279594"/>
                <a:ext cx="1436804"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F7F7F"/>
                  </a:buClr>
                  <a:buSzPct val="25000"/>
                  <a:buFont typeface="Calibri"/>
                  <a:buNone/>
                </a:pPr>
                <a:r>
                  <a:rPr lang="en-NZ" sz="1400" b="1" i="0" u="none" strike="noStrike" cap="none">
                    <a:solidFill>
                      <a:srgbClr val="7F7F7F"/>
                    </a:solidFill>
                    <a:latin typeface="Calibri"/>
                    <a:ea typeface="Calibri"/>
                    <a:cs typeface="Calibri"/>
                    <a:sym typeface="Calibri"/>
                  </a:rPr>
                  <a:t>@VicMetcalf_NZ</a:t>
                </a:r>
              </a:p>
            </p:txBody>
          </p:sp>
        </p:grpSp>
      </p:grpSp>
    </p:spTree>
    <p:extLst>
      <p:ext uri="{BB962C8B-B14F-4D97-AF65-F5344CB8AC3E}">
        <p14:creationId xmlns:p14="http://schemas.microsoft.com/office/powerpoint/2010/main" val="4134673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05664" y="365125"/>
            <a:ext cx="8248135"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2" name="Shape 52"/>
          <p:cNvPicPr preferRelativeResize="0"/>
          <p:nvPr/>
        </p:nvPicPr>
        <p:blipFill rotWithShape="1">
          <a:blip r:embed="rId2">
            <a:alphaModFix/>
          </a:blip>
          <a:srcRect/>
          <a:stretch/>
        </p:blipFill>
        <p:spPr>
          <a:xfrm>
            <a:off x="0" y="0"/>
            <a:ext cx="2715054" cy="1516151"/>
          </a:xfrm>
          <a:prstGeom prst="rect">
            <a:avLst/>
          </a:prstGeom>
          <a:noFill/>
          <a:ln>
            <a:noFill/>
          </a:ln>
        </p:spPr>
      </p:pic>
      <p:grpSp>
        <p:nvGrpSpPr>
          <p:cNvPr id="53" name="Shape 53"/>
          <p:cNvGrpSpPr/>
          <p:nvPr/>
        </p:nvGrpSpPr>
        <p:grpSpPr>
          <a:xfrm>
            <a:off x="101047" y="6433482"/>
            <a:ext cx="3519886" cy="307777"/>
            <a:chOff x="101047" y="6433482"/>
            <a:chExt cx="3519886" cy="307777"/>
          </a:xfrm>
        </p:grpSpPr>
        <p:grpSp>
          <p:nvGrpSpPr>
            <p:cNvPr id="54" name="Shape 54"/>
            <p:cNvGrpSpPr/>
            <p:nvPr/>
          </p:nvGrpSpPr>
          <p:grpSpPr>
            <a:xfrm>
              <a:off x="101047" y="6433482"/>
              <a:ext cx="1844068" cy="307777"/>
              <a:chOff x="458856" y="6279594"/>
              <a:chExt cx="1844068" cy="307777"/>
            </a:xfrm>
          </p:grpSpPr>
          <p:sp>
            <p:nvSpPr>
              <p:cNvPr id="55" name="Shape 55"/>
              <p:cNvSpPr txBox="1"/>
              <p:nvPr/>
            </p:nvSpPr>
            <p:spPr>
              <a:xfrm>
                <a:off x="697870" y="6279594"/>
                <a:ext cx="1605054"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F7F7F"/>
                  </a:buClr>
                  <a:buSzPct val="25000"/>
                  <a:buFont typeface="Calibri"/>
                  <a:buNone/>
                </a:pPr>
                <a:r>
                  <a:rPr lang="en-NZ" sz="1400" b="1" i="0" u="none" strike="noStrike" cap="none">
                    <a:solidFill>
                      <a:srgbClr val="7F7F7F"/>
                    </a:solidFill>
                    <a:latin typeface="Calibri"/>
                    <a:ea typeface="Calibri"/>
                    <a:cs typeface="Calibri"/>
                    <a:sym typeface="Calibri"/>
                  </a:rPr>
                  <a:t>@queenofcuriosity</a:t>
                </a:r>
              </a:p>
            </p:txBody>
          </p:sp>
          <p:pic>
            <p:nvPicPr>
              <p:cNvPr id="56" name="Shape 56"/>
              <p:cNvPicPr preferRelativeResize="0"/>
              <p:nvPr/>
            </p:nvPicPr>
            <p:blipFill rotWithShape="1">
              <a:blip r:embed="rId3">
                <a:alphaModFix/>
              </a:blip>
              <a:srcRect/>
              <a:stretch/>
            </p:blipFill>
            <p:spPr>
              <a:xfrm>
                <a:off x="458856" y="6290235"/>
                <a:ext cx="286494" cy="286494"/>
              </a:xfrm>
              <a:prstGeom prst="rect">
                <a:avLst/>
              </a:prstGeom>
              <a:noFill/>
              <a:ln>
                <a:noFill/>
              </a:ln>
            </p:spPr>
          </p:pic>
        </p:grpSp>
        <p:grpSp>
          <p:nvGrpSpPr>
            <p:cNvPr id="57" name="Shape 57"/>
            <p:cNvGrpSpPr/>
            <p:nvPr/>
          </p:nvGrpSpPr>
          <p:grpSpPr>
            <a:xfrm>
              <a:off x="1945116" y="6433482"/>
              <a:ext cx="1675818" cy="307777"/>
              <a:chOff x="3456907" y="6279594"/>
              <a:chExt cx="1675818" cy="307777"/>
            </a:xfrm>
          </p:grpSpPr>
          <p:pic>
            <p:nvPicPr>
              <p:cNvPr id="58" name="Shape 58"/>
              <p:cNvPicPr preferRelativeResize="0"/>
              <p:nvPr/>
            </p:nvPicPr>
            <p:blipFill rotWithShape="1">
              <a:blip r:embed="rId4">
                <a:alphaModFix/>
              </a:blip>
              <a:srcRect/>
              <a:stretch/>
            </p:blipFill>
            <p:spPr>
              <a:xfrm>
                <a:off x="3456907" y="6290235"/>
                <a:ext cx="286494" cy="286494"/>
              </a:xfrm>
              <a:prstGeom prst="rect">
                <a:avLst/>
              </a:prstGeom>
              <a:noFill/>
              <a:ln>
                <a:noFill/>
              </a:ln>
            </p:spPr>
          </p:pic>
          <p:sp>
            <p:nvSpPr>
              <p:cNvPr id="59" name="Shape 59"/>
              <p:cNvSpPr/>
              <p:nvPr/>
            </p:nvSpPr>
            <p:spPr>
              <a:xfrm>
                <a:off x="3695921" y="6279594"/>
                <a:ext cx="1436804"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F7F7F"/>
                  </a:buClr>
                  <a:buSzPct val="25000"/>
                  <a:buFont typeface="Calibri"/>
                  <a:buNone/>
                </a:pPr>
                <a:r>
                  <a:rPr lang="en-NZ" sz="1400" b="1" i="0" u="none" strike="noStrike" cap="none">
                    <a:solidFill>
                      <a:srgbClr val="7F7F7F"/>
                    </a:solidFill>
                    <a:latin typeface="Calibri"/>
                    <a:ea typeface="Calibri"/>
                    <a:cs typeface="Calibri"/>
                    <a:sym typeface="Calibri"/>
                  </a:rPr>
                  <a:t>@VicMetcalf_NZ</a:t>
                </a:r>
              </a:p>
            </p:txBody>
          </p:sp>
        </p:grpSp>
      </p:grpSp>
    </p:spTree>
    <p:extLst>
      <p:ext uri="{BB962C8B-B14F-4D97-AF65-F5344CB8AC3E}">
        <p14:creationId xmlns:p14="http://schemas.microsoft.com/office/powerpoint/2010/main" val="2029264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F82F713A-5EB9-4B7A-B87D-F2B7940161AF}" type="datetimeFigureOut">
              <a:rPr lang="en-NZ" smtClean="0"/>
              <a:t>22/05/2019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2997207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82F713A-5EB9-4B7A-B87D-F2B7940161AF}" type="datetimeFigureOut">
              <a:rPr lang="en-NZ" smtClean="0"/>
              <a:t>22/05/2019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4290166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F82F713A-5EB9-4B7A-B87D-F2B7940161AF}" type="datetimeFigureOut">
              <a:rPr lang="en-NZ" smtClean="0"/>
              <a:t>22/05/2019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3332259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F82F713A-5EB9-4B7A-B87D-F2B7940161AF}" type="datetimeFigureOut">
              <a:rPr lang="en-NZ" smtClean="0"/>
              <a:t>22/05/2019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2851512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F82F713A-5EB9-4B7A-B87D-F2B7940161AF}" type="datetimeFigureOut">
              <a:rPr lang="en-NZ" smtClean="0"/>
              <a:t>22/05/2019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2043493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2F713A-5EB9-4B7A-B87D-F2B7940161AF}" type="datetimeFigureOut">
              <a:rPr lang="en-NZ" smtClean="0"/>
              <a:t>22/05/2019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535825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82F713A-5EB9-4B7A-B87D-F2B7940161AF}" type="datetimeFigureOut">
              <a:rPr lang="en-NZ" smtClean="0"/>
              <a:t>22/05/2019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3144643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82F713A-5EB9-4B7A-B87D-F2B7940161AF}" type="datetimeFigureOut">
              <a:rPr lang="en-NZ" smtClean="0"/>
              <a:t>22/05/2019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595527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F713A-5EB9-4B7A-B87D-F2B7940161AF}" type="datetimeFigureOut">
              <a:rPr lang="en-NZ" smtClean="0"/>
              <a:t>22/05/2019</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18C196-3ABE-43C0-9E5E-32D62974A7DC}" type="slidenum">
              <a:rPr lang="en-NZ" smtClean="0"/>
              <a:t>‹#›</a:t>
            </a:fld>
            <a:endParaRPr lang="en-NZ"/>
          </a:p>
        </p:txBody>
      </p:sp>
    </p:spTree>
    <p:extLst>
      <p:ext uri="{BB962C8B-B14F-4D97-AF65-F5344CB8AC3E}">
        <p14:creationId xmlns:p14="http://schemas.microsoft.com/office/powerpoint/2010/main" val="2923099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9760" y="201605"/>
            <a:ext cx="8226829" cy="1012054"/>
          </a:xfrm>
        </p:spPr>
        <p:txBody>
          <a:bodyPr/>
          <a:lstStyle/>
          <a:p>
            <a:r>
              <a:rPr lang="en-NZ" dirty="0" smtClean="0">
                <a:latin typeface="Arial" panose="020B0604020202020204" pitchFamily="34" charset="0"/>
                <a:cs typeface="Arial" panose="020B0604020202020204" pitchFamily="34" charset="0"/>
              </a:rPr>
              <a:t>New Zealand </a:t>
            </a:r>
            <a:endParaRPr lang="en-NZ"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41120" y="6134792"/>
            <a:ext cx="9058102" cy="1062841"/>
          </a:xfrm>
        </p:spPr>
        <p:txBody>
          <a:bodyPr/>
          <a:lstStyle/>
          <a:p>
            <a:r>
              <a:rPr lang="en-NZ" dirty="0" smtClean="0"/>
              <a:t>Country Coordinator Victoria Metcalf</a:t>
            </a:r>
            <a:endParaRPr lang="en-NZ" dirty="0"/>
          </a:p>
        </p:txBody>
      </p:sp>
      <p:pic>
        <p:nvPicPr>
          <p:cNvPr id="5" name="Shape 95"/>
          <p:cNvPicPr preferRelativeResize="0"/>
          <p:nvPr/>
        </p:nvPicPr>
        <p:blipFill rotWithShape="1">
          <a:blip r:embed="rId2">
            <a:alphaModFix/>
          </a:blip>
          <a:srcRect/>
          <a:stretch/>
        </p:blipFill>
        <p:spPr>
          <a:xfrm>
            <a:off x="2972537" y="1185494"/>
            <a:ext cx="6246935" cy="4685201"/>
          </a:xfrm>
          <a:prstGeom prst="rect">
            <a:avLst/>
          </a:prstGeom>
          <a:noFill/>
          <a:ln>
            <a:noFill/>
          </a:ln>
        </p:spPr>
      </p:pic>
      <p:sp>
        <p:nvSpPr>
          <p:cNvPr id="6" name="Shape 96"/>
          <p:cNvSpPr txBox="1"/>
          <p:nvPr/>
        </p:nvSpPr>
        <p:spPr>
          <a:xfrm>
            <a:off x="4728801" y="4097337"/>
            <a:ext cx="4490671" cy="2522294"/>
          </a:xfrm>
          <a:prstGeom prst="rect">
            <a:avLst/>
          </a:prstGeom>
          <a:noFill/>
          <a:ln>
            <a:noFill/>
          </a:ln>
        </p:spPr>
        <p:txBody>
          <a:bodyPr lIns="68569" tIns="34275" rIns="68569" bIns="34275" anchor="t" anchorCtr="0">
            <a:noAutofit/>
          </a:bodyPr>
          <a:lstStyle/>
          <a:p>
            <a:pPr algn="r">
              <a:buSzPct val="25000"/>
            </a:pPr>
            <a:r>
              <a:rPr lang="en-NZ" sz="2600" dirty="0">
                <a:solidFill>
                  <a:schemeClr val="lt2"/>
                </a:solidFill>
              </a:rPr>
              <a:t>Science &amp; tech literacy are fundamentally important to the future of young New Zealanders</a:t>
            </a:r>
          </a:p>
        </p:txBody>
      </p:sp>
    </p:spTree>
    <p:extLst>
      <p:ext uri="{BB962C8B-B14F-4D97-AF65-F5344CB8AC3E}">
        <p14:creationId xmlns:p14="http://schemas.microsoft.com/office/powerpoint/2010/main" val="2625322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666" y="201839"/>
            <a:ext cx="9775768" cy="1325562"/>
          </a:xfrm>
        </p:spPr>
        <p:txBody>
          <a:bodyPr/>
          <a:lstStyle/>
          <a:p>
            <a:r>
              <a:rPr lang="en-NZ" dirty="0" smtClean="0">
                <a:latin typeface="Arial" panose="020B0604020202020204" pitchFamily="34" charset="0"/>
                <a:cs typeface="Arial" panose="020B0604020202020204" pitchFamily="34" charset="0"/>
              </a:rPr>
              <a:t>GLOBE New Zealand Advisory Group</a:t>
            </a:r>
            <a:endParaRPr lang="en-NZ"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863138" y="1401675"/>
            <a:ext cx="10566862" cy="4899371"/>
          </a:xfrm>
        </p:spPr>
        <p:txBody>
          <a:bodyPr>
            <a:normAutofit fontScale="77500" lnSpcReduction="20000"/>
          </a:bodyPr>
          <a:lstStyle/>
          <a:p>
            <a:pPr lvl="0"/>
            <a:r>
              <a:rPr lang="en-US" dirty="0"/>
              <a:t>Murray Palmer, a GLOBE trainer</a:t>
            </a:r>
            <a:r>
              <a:rPr lang="en-US" dirty="0" smtClean="0"/>
              <a:t>, and John Lockley (former CC) = Assistant Coordinators.</a:t>
            </a:r>
            <a:endParaRPr lang="en-NZ" sz="2400" dirty="0"/>
          </a:p>
          <a:p>
            <a:endParaRPr lang="en-NZ" sz="2400" dirty="0"/>
          </a:p>
          <a:p>
            <a:pPr lvl="0"/>
            <a:r>
              <a:rPr lang="en-US" dirty="0"/>
              <a:t>A GLOBE New Zealand strategic team has been </a:t>
            </a:r>
            <a:r>
              <a:rPr lang="en-US" dirty="0" smtClean="0"/>
              <a:t>formed: </a:t>
            </a:r>
          </a:p>
          <a:p>
            <a:pPr lvl="1"/>
            <a:r>
              <a:rPr lang="en-US" dirty="0" smtClean="0"/>
              <a:t>4 </a:t>
            </a:r>
            <a:r>
              <a:rPr lang="en-US" dirty="0"/>
              <a:t>GLOBE trainers (including Murray Palmer, as well as Elise Smith, Andrew Innes, and Adie </a:t>
            </a:r>
            <a:r>
              <a:rPr lang="en-US" dirty="0" err="1"/>
              <a:t>Leng</a:t>
            </a:r>
            <a:r>
              <a:rPr lang="en-US" dirty="0" smtClean="0"/>
              <a:t>),</a:t>
            </a:r>
          </a:p>
          <a:p>
            <a:pPr lvl="1"/>
            <a:r>
              <a:rPr lang="en-US" dirty="0" smtClean="0"/>
              <a:t>representatives </a:t>
            </a:r>
            <a:r>
              <a:rPr lang="en-US" dirty="0"/>
              <a:t>from the Science Learning Hub (government funded online education resource provider administered by the University of Waikato; representative Andrea Soanes), </a:t>
            </a:r>
            <a:endParaRPr lang="en-US" dirty="0" smtClean="0"/>
          </a:p>
          <a:p>
            <a:pPr lvl="1"/>
            <a:r>
              <a:rPr lang="en-US" dirty="0" smtClean="0"/>
              <a:t>the </a:t>
            </a:r>
            <a:r>
              <a:rPr lang="en-US" dirty="0"/>
              <a:t>Royal Society (science education representative Jessie McKenzie), </a:t>
            </a:r>
            <a:endParaRPr lang="en-US" dirty="0" smtClean="0"/>
          </a:p>
          <a:p>
            <a:pPr lvl="1"/>
            <a:r>
              <a:rPr lang="en-US" dirty="0" smtClean="0"/>
              <a:t>and </a:t>
            </a:r>
            <a:r>
              <a:rPr lang="en-US" dirty="0"/>
              <a:t>environmental educators and </a:t>
            </a:r>
            <a:r>
              <a:rPr lang="en-US" dirty="0" smtClean="0"/>
              <a:t>scientists, including John Lockley (former CC) and Andrew </a:t>
            </a:r>
            <a:r>
              <a:rPr lang="en-US" dirty="0" err="1" smtClean="0"/>
              <a:t>Hornblow</a:t>
            </a:r>
            <a:r>
              <a:rPr lang="en-US" dirty="0" smtClean="0"/>
              <a:t>. </a:t>
            </a:r>
            <a:endParaRPr lang="en-NZ" sz="2000" dirty="0"/>
          </a:p>
          <a:p>
            <a:r>
              <a:rPr lang="en-US" dirty="0"/>
              <a:t> </a:t>
            </a:r>
            <a:r>
              <a:rPr lang="en-US" dirty="0" smtClean="0"/>
              <a:t>Current actions:</a:t>
            </a:r>
            <a:endParaRPr lang="en-NZ" sz="2400" dirty="0"/>
          </a:p>
          <a:p>
            <a:pPr lvl="1"/>
            <a:r>
              <a:rPr lang="en-US" dirty="0"/>
              <a:t>Next steps </a:t>
            </a:r>
            <a:r>
              <a:rPr lang="en-US" dirty="0" smtClean="0"/>
              <a:t>= workshop of interested parties, </a:t>
            </a:r>
            <a:r>
              <a:rPr lang="en-US" dirty="0"/>
              <a:t>local trainings, other partners (Department of Conservation, </a:t>
            </a:r>
            <a:r>
              <a:rPr lang="en-US" dirty="0" err="1"/>
              <a:t>Enviroschools</a:t>
            </a:r>
            <a:r>
              <a:rPr lang="en-US" dirty="0"/>
              <a:t> network, New Zealand Association of Science Educators).</a:t>
            </a:r>
            <a:endParaRPr lang="en-NZ" sz="2000" dirty="0"/>
          </a:p>
          <a:p>
            <a:pPr lvl="1"/>
            <a:r>
              <a:rPr lang="en-US" dirty="0"/>
              <a:t>Creation of a pilot school list</a:t>
            </a:r>
            <a:endParaRPr lang="en-NZ" sz="2000" dirty="0"/>
          </a:p>
          <a:p>
            <a:pPr lvl="1"/>
            <a:r>
              <a:rPr lang="en-US" dirty="0"/>
              <a:t>Publication of STAR articles</a:t>
            </a:r>
            <a:endParaRPr lang="en-NZ" sz="2000" dirty="0"/>
          </a:p>
        </p:txBody>
      </p:sp>
    </p:spTree>
    <p:extLst>
      <p:ext uri="{BB962C8B-B14F-4D97-AF65-F5344CB8AC3E}">
        <p14:creationId xmlns:p14="http://schemas.microsoft.com/office/powerpoint/2010/main" val="2414693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1400" y="201839"/>
            <a:ext cx="7804153" cy="1325562"/>
          </a:xfrm>
        </p:spPr>
        <p:txBody>
          <a:bodyPr/>
          <a:lstStyle/>
          <a:p>
            <a:r>
              <a:rPr lang="en-NZ" dirty="0" smtClean="0">
                <a:latin typeface="Arial" panose="020B0604020202020204" pitchFamily="34" charset="0"/>
                <a:cs typeface="Arial" panose="020B0604020202020204" pitchFamily="34" charset="0"/>
              </a:rPr>
              <a:t>Environmental education</a:t>
            </a:r>
            <a:endParaRPr lang="en-NZ"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863138" y="1401676"/>
            <a:ext cx="10515600" cy="4351338"/>
          </a:xfrm>
        </p:spPr>
        <p:txBody>
          <a:bodyPr/>
          <a:lstStyle/>
          <a:p>
            <a:r>
              <a:rPr lang="en-NZ" dirty="0" smtClean="0"/>
              <a:t>Department of Conservation has a recently updated </a:t>
            </a:r>
            <a:r>
              <a:rPr lang="en-NZ" dirty="0" err="1" smtClean="0"/>
              <a:t>EEfS</a:t>
            </a:r>
            <a:r>
              <a:rPr lang="en-NZ" dirty="0" smtClean="0"/>
              <a:t> strategy</a:t>
            </a:r>
            <a:endParaRPr lang="en-NZ" dirty="0"/>
          </a:p>
        </p:txBody>
      </p:sp>
      <p:pic>
        <p:nvPicPr>
          <p:cNvPr id="4" name="Picture 3"/>
          <p:cNvPicPr>
            <a:picLocks noChangeAspect="1"/>
          </p:cNvPicPr>
          <p:nvPr/>
        </p:nvPicPr>
        <p:blipFill>
          <a:blip r:embed="rId2"/>
          <a:stretch>
            <a:fillRect/>
          </a:stretch>
        </p:blipFill>
        <p:spPr>
          <a:xfrm>
            <a:off x="1548940" y="2277522"/>
            <a:ext cx="9144000" cy="4038600"/>
          </a:xfrm>
          <a:prstGeom prst="rect">
            <a:avLst/>
          </a:prstGeom>
        </p:spPr>
      </p:pic>
    </p:spTree>
    <p:extLst>
      <p:ext uri="{BB962C8B-B14F-4D97-AF65-F5344CB8AC3E}">
        <p14:creationId xmlns:p14="http://schemas.microsoft.com/office/powerpoint/2010/main" val="554719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1400" y="201839"/>
            <a:ext cx="7804153" cy="1325562"/>
          </a:xfrm>
        </p:spPr>
        <p:txBody>
          <a:bodyPr/>
          <a:lstStyle/>
          <a:p>
            <a:r>
              <a:rPr lang="en-NZ" dirty="0" smtClean="0">
                <a:latin typeface="Arial" panose="020B0604020202020204" pitchFamily="34" charset="0"/>
                <a:cs typeface="Arial" panose="020B0604020202020204" pitchFamily="34" charset="0"/>
              </a:rPr>
              <a:t>Potential partners</a:t>
            </a:r>
            <a:endParaRPr lang="en-NZ"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863138" y="1401675"/>
            <a:ext cx="5645727" cy="4832869"/>
          </a:xfrm>
        </p:spPr>
        <p:txBody>
          <a:bodyPr>
            <a:normAutofit fontScale="85000" lnSpcReduction="20000"/>
          </a:bodyPr>
          <a:lstStyle/>
          <a:p>
            <a:r>
              <a:rPr lang="en-NZ" dirty="0" smtClean="0"/>
              <a:t>Ministry of Education</a:t>
            </a:r>
          </a:p>
          <a:p>
            <a:r>
              <a:rPr lang="en-NZ" dirty="0" smtClean="0"/>
              <a:t>Department of Conservation</a:t>
            </a:r>
          </a:p>
          <a:p>
            <a:r>
              <a:rPr lang="en-NZ" dirty="0" smtClean="0"/>
              <a:t>Ministry of Business, Innovation &amp; Employment</a:t>
            </a:r>
          </a:p>
          <a:p>
            <a:r>
              <a:rPr lang="en-NZ" dirty="0" smtClean="0"/>
              <a:t>Ministry for the Environment</a:t>
            </a:r>
          </a:p>
          <a:p>
            <a:r>
              <a:rPr lang="en-NZ" dirty="0" smtClean="0"/>
              <a:t>NZ Association of Science Educators</a:t>
            </a:r>
          </a:p>
          <a:p>
            <a:r>
              <a:rPr lang="en-NZ" dirty="0" smtClean="0"/>
              <a:t>Royal Society</a:t>
            </a:r>
          </a:p>
          <a:p>
            <a:r>
              <a:rPr lang="en-NZ" dirty="0" err="1" smtClean="0"/>
              <a:t>Enviroschools</a:t>
            </a:r>
            <a:endParaRPr lang="en-NZ" dirty="0" smtClean="0"/>
          </a:p>
          <a:p>
            <a:r>
              <a:rPr lang="en-NZ" dirty="0" smtClean="0"/>
              <a:t>Mountains to Sea Conservation Trust</a:t>
            </a:r>
            <a:endParaRPr lang="en-NZ" dirty="0"/>
          </a:p>
          <a:p>
            <a:r>
              <a:rPr lang="en-NZ" dirty="0" smtClean="0"/>
              <a:t>Christchurch </a:t>
            </a:r>
            <a:r>
              <a:rPr lang="en-NZ" dirty="0" smtClean="0"/>
              <a:t>NZ</a:t>
            </a:r>
          </a:p>
          <a:p>
            <a:r>
              <a:rPr lang="en-NZ" dirty="0" smtClean="0"/>
              <a:t>Te Papa Museum mosquito </a:t>
            </a:r>
            <a:r>
              <a:rPr lang="en-NZ" dirty="0" err="1" smtClean="0"/>
              <a:t>citsci</a:t>
            </a:r>
            <a:r>
              <a:rPr lang="en-NZ" smtClean="0"/>
              <a:t> project</a:t>
            </a:r>
            <a:endParaRPr lang="en-NZ" dirty="0"/>
          </a:p>
        </p:txBody>
      </p:sp>
      <p:pic>
        <p:nvPicPr>
          <p:cNvPr id="5" name="Picture 4"/>
          <p:cNvPicPr>
            <a:picLocks noChangeAspect="1"/>
          </p:cNvPicPr>
          <p:nvPr/>
        </p:nvPicPr>
        <p:blipFill>
          <a:blip r:embed="rId2"/>
          <a:stretch>
            <a:fillRect/>
          </a:stretch>
        </p:blipFill>
        <p:spPr>
          <a:xfrm>
            <a:off x="7262674" y="72675"/>
            <a:ext cx="4732594" cy="6717230"/>
          </a:xfrm>
          <a:prstGeom prst="rect">
            <a:avLst/>
          </a:prstGeom>
        </p:spPr>
      </p:pic>
    </p:spTree>
    <p:extLst>
      <p:ext uri="{BB962C8B-B14F-4D97-AF65-F5344CB8AC3E}">
        <p14:creationId xmlns:p14="http://schemas.microsoft.com/office/powerpoint/2010/main" val="3650050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8" name="Shape 248"/>
          <p:cNvPicPr preferRelativeResize="0"/>
          <p:nvPr/>
        </p:nvPicPr>
        <p:blipFill rotWithShape="1">
          <a:blip r:embed="rId3">
            <a:alphaModFix/>
          </a:blip>
          <a:srcRect/>
          <a:stretch/>
        </p:blipFill>
        <p:spPr>
          <a:xfrm>
            <a:off x="708187" y="4859749"/>
            <a:ext cx="6858000" cy="1103585"/>
          </a:xfrm>
          <a:prstGeom prst="rect">
            <a:avLst/>
          </a:prstGeom>
          <a:noFill/>
          <a:ln>
            <a:noFill/>
          </a:ln>
        </p:spPr>
      </p:pic>
      <p:pic>
        <p:nvPicPr>
          <p:cNvPr id="249" name="Shape 249"/>
          <p:cNvPicPr preferRelativeResize="0"/>
          <p:nvPr/>
        </p:nvPicPr>
        <p:blipFill rotWithShape="1">
          <a:blip r:embed="rId4">
            <a:alphaModFix/>
          </a:blip>
          <a:srcRect/>
          <a:stretch/>
        </p:blipFill>
        <p:spPr>
          <a:xfrm>
            <a:off x="7566186" y="615143"/>
            <a:ext cx="3863813" cy="5348192"/>
          </a:xfrm>
          <a:prstGeom prst="rect">
            <a:avLst/>
          </a:prstGeom>
          <a:noFill/>
          <a:ln>
            <a:noFill/>
          </a:ln>
          <a:effectLst>
            <a:outerShdw blurRad="76200" sy="23000" kx="-1200000" ky="-1200000" algn="bl" rotWithShape="0">
              <a:srgbClr val="000000">
                <a:alpha val="20000"/>
              </a:srgbClr>
            </a:outerShdw>
          </a:effectLst>
        </p:spPr>
      </p:pic>
      <p:sp>
        <p:nvSpPr>
          <p:cNvPr id="2" name="Title 1"/>
          <p:cNvSpPr>
            <a:spLocks noGrp="1"/>
          </p:cNvSpPr>
          <p:nvPr>
            <p:ph type="title"/>
          </p:nvPr>
        </p:nvSpPr>
        <p:spPr/>
        <p:txBody>
          <a:bodyPr/>
          <a:lstStyle/>
          <a:p>
            <a:endParaRPr lang="en-NZ"/>
          </a:p>
        </p:txBody>
      </p:sp>
    </p:spTree>
    <p:extLst>
      <p:ext uri="{BB962C8B-B14F-4D97-AF65-F5344CB8AC3E}">
        <p14:creationId xmlns:p14="http://schemas.microsoft.com/office/powerpoint/2010/main" val="1511329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1400" y="201839"/>
            <a:ext cx="7804153" cy="1325562"/>
          </a:xfrm>
        </p:spPr>
        <p:txBody>
          <a:bodyPr/>
          <a:lstStyle/>
          <a:p>
            <a:r>
              <a:rPr lang="en-NZ" dirty="0" smtClean="0">
                <a:latin typeface="Arial" panose="020B0604020202020204" pitchFamily="34" charset="0"/>
                <a:cs typeface="Arial" panose="020B0604020202020204" pitchFamily="34" charset="0"/>
              </a:rPr>
              <a:t>Cooperating organisations</a:t>
            </a:r>
            <a:endParaRPr lang="en-NZ"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863138" y="1401676"/>
            <a:ext cx="10515600" cy="4351338"/>
          </a:xfrm>
        </p:spPr>
        <p:txBody>
          <a:bodyPr/>
          <a:lstStyle/>
          <a:p>
            <a:r>
              <a:rPr lang="en-US" dirty="0"/>
              <a:t>Office of the Prime Minister’s Chief Science Advisor</a:t>
            </a:r>
            <a:endParaRPr lang="en-NZ" dirty="0"/>
          </a:p>
          <a:p>
            <a:r>
              <a:rPr lang="en-US" dirty="0"/>
              <a:t>US Consulate and Embassy</a:t>
            </a:r>
            <a:endParaRPr lang="en-NZ" dirty="0"/>
          </a:p>
          <a:p>
            <a:r>
              <a:rPr lang="en-US" dirty="0"/>
              <a:t>(Ministry of Education)</a:t>
            </a:r>
            <a:endParaRPr lang="en-NZ" dirty="0"/>
          </a:p>
          <a:p>
            <a:r>
              <a:rPr lang="en-US" dirty="0"/>
              <a:t>(Science Learning Hub)</a:t>
            </a:r>
            <a:endParaRPr lang="en-NZ"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1290" y="1917070"/>
            <a:ext cx="2857899" cy="2857899"/>
          </a:xfrm>
          <a:prstGeom prst="rect">
            <a:avLst/>
          </a:prstGeom>
        </p:spPr>
      </p:pic>
    </p:spTree>
    <p:extLst>
      <p:ext uri="{BB962C8B-B14F-4D97-AF65-F5344CB8AC3E}">
        <p14:creationId xmlns:p14="http://schemas.microsoft.com/office/powerpoint/2010/main" val="2934627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306" y="76114"/>
            <a:ext cx="7804153" cy="1325562"/>
          </a:xfrm>
        </p:spPr>
        <p:txBody>
          <a:bodyPr/>
          <a:lstStyle/>
          <a:p>
            <a:r>
              <a:rPr lang="en-NZ" dirty="0" smtClean="0">
                <a:latin typeface="Arial" panose="020B0604020202020204" pitchFamily="34" charset="0"/>
                <a:cs typeface="Arial" panose="020B0604020202020204" pitchFamily="34" charset="0"/>
              </a:rPr>
              <a:t>Schools</a:t>
            </a:r>
            <a:endParaRPr lang="en-NZ"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863138" y="1401676"/>
            <a:ext cx="3041417" cy="4226040"/>
          </a:xfrm>
        </p:spPr>
        <p:txBody>
          <a:bodyPr>
            <a:normAutofit fontScale="62500" lnSpcReduction="20000"/>
          </a:bodyPr>
          <a:lstStyle/>
          <a:p>
            <a:r>
              <a:rPr lang="en-US" dirty="0">
                <a:latin typeface="Arial" panose="020B0604020202020204" pitchFamily="34" charset="0"/>
                <a:cs typeface="Arial" panose="020B0604020202020204" pitchFamily="34" charset="0"/>
              </a:rPr>
              <a:t>222 schools </a:t>
            </a:r>
            <a:r>
              <a:rPr lang="en-US" dirty="0" smtClean="0">
                <a:latin typeface="Arial" panose="020B0604020202020204" pitchFamily="34" charset="0"/>
                <a:cs typeface="Arial" panose="020B0604020202020204" pitchFamily="34" charset="0"/>
              </a:rPr>
              <a:t>listed</a:t>
            </a:r>
            <a:r>
              <a:rPr lang="en-US" dirty="0">
                <a:latin typeface="Arial" panose="020B0604020202020204" pitchFamily="34" charset="0"/>
                <a:cs typeface="Arial" panose="020B0604020202020204" pitchFamily="34" charset="0"/>
              </a:rPr>
              <a:t>; 112 not yet reporting, 109 have reported in the past.</a:t>
            </a:r>
            <a:endParaRPr lang="en-NZ"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Out of 222 schools identified on the GLOBE website and 67 teachers, there were 81,914 observations made.</a:t>
            </a:r>
            <a:endParaRPr lang="en-NZ" dirty="0">
              <a:latin typeface="Arial" panose="020B0604020202020204" pitchFamily="34" charset="0"/>
              <a:cs typeface="Arial" panose="020B0604020202020204" pitchFamily="34" charset="0"/>
            </a:endParaRPr>
          </a:p>
          <a:p>
            <a:pPr marL="0" indent="0">
              <a:buNone/>
            </a:pPr>
            <a:endParaRPr lang="en-NZ" dirty="0">
              <a:latin typeface="Arial" panose="020B0604020202020204" pitchFamily="34" charset="0"/>
              <a:cs typeface="Arial" panose="020B0604020202020204" pitchFamily="34" charset="0"/>
            </a:endParaRPr>
          </a:p>
          <a:p>
            <a:r>
              <a:rPr lang="en-NZ" dirty="0" smtClean="0">
                <a:latin typeface="Arial" panose="020B0604020202020204" pitchFamily="34" charset="0"/>
                <a:cs typeface="Arial" panose="020B0604020202020204" pitchFamily="34" charset="0"/>
              </a:rPr>
              <a:t>1 active school:</a:t>
            </a:r>
            <a:r>
              <a:rPr lang="en-US" dirty="0" err="1" smtClean="0">
                <a:latin typeface="Arial" panose="020B0604020202020204" pitchFamily="34" charset="0"/>
                <a:cs typeface="Arial" panose="020B0604020202020204" pitchFamily="34" charset="0"/>
              </a:rPr>
              <a:t>Opunake</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High School (15,759 observations</a:t>
            </a:r>
            <a:r>
              <a:rPr lang="en-US"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Collaboration with overseas (</a:t>
            </a:r>
            <a:r>
              <a:rPr lang="en-NZ" dirty="0" err="1"/>
              <a:t>Utajärvi</a:t>
            </a:r>
            <a:r>
              <a:rPr lang="en-NZ" dirty="0"/>
              <a:t>, </a:t>
            </a:r>
            <a:r>
              <a:rPr lang="en-NZ" dirty="0" smtClean="0"/>
              <a:t>Finland)</a:t>
            </a:r>
            <a:endParaRPr lang="en-NZ"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3979370" y="888855"/>
            <a:ext cx="8105775" cy="5495925"/>
          </a:xfrm>
          <a:prstGeom prst="rect">
            <a:avLst/>
          </a:prstGeom>
        </p:spPr>
      </p:pic>
    </p:spTree>
    <p:extLst>
      <p:ext uri="{BB962C8B-B14F-4D97-AF65-F5344CB8AC3E}">
        <p14:creationId xmlns:p14="http://schemas.microsoft.com/office/powerpoint/2010/main" val="3242944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1400" y="201839"/>
            <a:ext cx="7804153" cy="1325562"/>
          </a:xfrm>
        </p:spPr>
        <p:txBody>
          <a:bodyPr/>
          <a:lstStyle/>
          <a:p>
            <a:r>
              <a:rPr lang="en-NZ" dirty="0" smtClean="0">
                <a:latin typeface="Arial" panose="020B0604020202020204" pitchFamily="34" charset="0"/>
                <a:cs typeface="Arial" panose="020B0604020202020204" pitchFamily="34" charset="0"/>
              </a:rPr>
              <a:t>Protocols used</a:t>
            </a:r>
            <a:endParaRPr lang="en-NZ"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863138" y="1401676"/>
            <a:ext cx="10515600" cy="4351338"/>
          </a:xfrm>
        </p:spPr>
        <p:txBody>
          <a:bodyPr/>
          <a:lstStyle/>
          <a:p>
            <a:r>
              <a:rPr lang="en-US" dirty="0">
                <a:latin typeface="Arial" panose="020B0604020202020204" pitchFamily="34" charset="0"/>
                <a:cs typeface="Arial" panose="020B0604020202020204" pitchFamily="34" charset="0"/>
              </a:rPr>
              <a:t>A range covering Atmosphere, Hydrology, and Pedosphere </a:t>
            </a:r>
            <a:r>
              <a:rPr lang="en-US" dirty="0" smtClean="0">
                <a:latin typeface="Arial" panose="020B0604020202020204" pitchFamily="34" charset="0"/>
                <a:cs typeface="Arial" panose="020B0604020202020204" pitchFamily="34" charset="0"/>
              </a:rPr>
              <a:t>protocols</a:t>
            </a:r>
          </a:p>
          <a:p>
            <a:r>
              <a:rPr lang="en-US" dirty="0" smtClean="0">
                <a:latin typeface="Arial" panose="020B0604020202020204" pitchFamily="34" charset="0"/>
                <a:cs typeface="Arial" panose="020B0604020202020204" pitchFamily="34" charset="0"/>
              </a:rPr>
              <a:t>Atmosphere </a:t>
            </a:r>
            <a:r>
              <a:rPr lang="en-US" dirty="0">
                <a:latin typeface="Arial" panose="020B0604020202020204" pitchFamily="34" charset="0"/>
                <a:cs typeface="Arial" panose="020B0604020202020204" pitchFamily="34" charset="0"/>
              </a:rPr>
              <a:t>protocols </a:t>
            </a:r>
            <a:r>
              <a:rPr lang="en-US" dirty="0" smtClean="0">
                <a:latin typeface="Arial" panose="020B0604020202020204" pitchFamily="34" charset="0"/>
                <a:cs typeface="Arial" panose="020B0604020202020204" pitchFamily="34" charset="0"/>
              </a:rPr>
              <a:t>&gt; </a:t>
            </a:r>
          </a:p>
          <a:p>
            <a:pPr marL="0"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Hydrology</a:t>
            </a:r>
            <a:endParaRPr lang="en-NZ"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6684" y="1995054"/>
            <a:ext cx="4477443" cy="4477443"/>
          </a:xfrm>
          <a:prstGeom prst="rect">
            <a:avLst/>
          </a:prstGeom>
        </p:spPr>
      </p:pic>
    </p:spTree>
    <p:extLst>
      <p:ext uri="{BB962C8B-B14F-4D97-AF65-F5344CB8AC3E}">
        <p14:creationId xmlns:p14="http://schemas.microsoft.com/office/powerpoint/2010/main" val="1272816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1400" y="201839"/>
            <a:ext cx="7804153" cy="1325562"/>
          </a:xfrm>
        </p:spPr>
        <p:txBody>
          <a:bodyPr/>
          <a:lstStyle/>
          <a:p>
            <a:r>
              <a:rPr lang="en-NZ" dirty="0" smtClean="0">
                <a:latin typeface="Arial" panose="020B0604020202020204" pitchFamily="34" charset="0"/>
                <a:cs typeface="Arial" panose="020B0604020202020204" pitchFamily="34" charset="0"/>
              </a:rPr>
              <a:t>New Zealand activities</a:t>
            </a:r>
            <a:endParaRPr lang="en-NZ"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863138" y="1401676"/>
            <a:ext cx="10515600" cy="4351338"/>
          </a:xfrm>
        </p:spPr>
        <p:txBody>
          <a:bodyPr>
            <a:normAutofit fontScale="77500" lnSpcReduction="20000"/>
          </a:bodyPr>
          <a:lstStyle/>
          <a:p>
            <a:pPr lvl="0"/>
            <a:r>
              <a:rPr lang="en-US" dirty="0" smtClean="0">
                <a:latin typeface="Arial" panose="020B0604020202020204" pitchFamily="34" charset="0"/>
                <a:cs typeface="Arial" panose="020B0604020202020204" pitchFamily="34" charset="0"/>
              </a:rPr>
              <a:t>Emails to </a:t>
            </a:r>
            <a:r>
              <a:rPr lang="en-US" dirty="0">
                <a:latin typeface="Arial" panose="020B0604020202020204" pitchFamily="34" charset="0"/>
                <a:cs typeface="Arial" panose="020B0604020202020204" pitchFamily="34" charset="0"/>
              </a:rPr>
              <a:t>New Zealand teachers registered with </a:t>
            </a:r>
            <a:r>
              <a:rPr lang="en-US" dirty="0" smtClean="0">
                <a:latin typeface="Arial" panose="020B0604020202020204" pitchFamily="34" charset="0"/>
                <a:cs typeface="Arial" panose="020B0604020202020204" pitchFamily="34" charset="0"/>
              </a:rPr>
              <a:t>GLOBE</a:t>
            </a:r>
          </a:p>
          <a:p>
            <a:pPr lvl="0"/>
            <a:r>
              <a:rPr lang="en-US" dirty="0" smtClean="0">
                <a:latin typeface="Arial" panose="020B0604020202020204" pitchFamily="34" charset="0"/>
                <a:cs typeface="Arial" panose="020B0604020202020204" pitchFamily="34" charset="0"/>
              </a:rPr>
              <a:t>Use of networks to inform about GLOBE</a:t>
            </a:r>
          </a:p>
          <a:p>
            <a:r>
              <a:rPr lang="en-US" dirty="0">
                <a:latin typeface="Arial" panose="020B0604020202020204" pitchFamily="34" charset="0"/>
                <a:cs typeface="Arial" panose="020B0604020202020204" pitchFamily="34" charset="0"/>
              </a:rPr>
              <a:t>272 untrained observers (registered with the GLOBE Observer App</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4 GLOBE trainers</a:t>
            </a:r>
          </a:p>
          <a:p>
            <a:pPr lvl="0"/>
            <a:r>
              <a:rPr lang="en-US" dirty="0">
                <a:latin typeface="Arial" panose="020B0604020202020204" pitchFamily="34" charset="0"/>
                <a:cs typeface="Arial" panose="020B0604020202020204" pitchFamily="34" charset="0"/>
              </a:rPr>
              <a:t>GLOBE trainers </a:t>
            </a:r>
            <a:r>
              <a:rPr lang="en-US" dirty="0" smtClean="0">
                <a:latin typeface="Arial" panose="020B0604020202020204" pitchFamily="34" charset="0"/>
                <a:cs typeface="Arial" panose="020B0604020202020204" pitchFamily="34" charset="0"/>
              </a:rPr>
              <a:t>are interested in conducted trainings. e.g</a:t>
            </a:r>
            <a:r>
              <a:rPr lang="en-US" dirty="0">
                <a:latin typeface="Arial" panose="020B0604020202020204" pitchFamily="34" charset="0"/>
                <a:cs typeface="Arial" panose="020B0604020202020204" pitchFamily="34" charset="0"/>
              </a:rPr>
              <a:t>. Murray Palmer, </a:t>
            </a:r>
            <a:r>
              <a:rPr lang="en-US" dirty="0" err="1">
                <a:latin typeface="Arial" panose="020B0604020202020204" pitchFamily="34" charset="0"/>
                <a:cs typeface="Arial" panose="020B0604020202020204" pitchFamily="34" charset="0"/>
              </a:rPr>
              <a:t>Nga</a:t>
            </a:r>
            <a:r>
              <a:rPr lang="en-US" dirty="0">
                <a:latin typeface="Arial" panose="020B0604020202020204" pitchFamily="34" charset="0"/>
                <a:cs typeface="Arial" panose="020B0604020202020204" pitchFamily="34" charset="0"/>
              </a:rPr>
              <a:t> Mahi Te </a:t>
            </a:r>
            <a:r>
              <a:rPr lang="en-US" dirty="0" err="1">
                <a:latin typeface="Arial" panose="020B0604020202020204" pitchFamily="34" charset="0"/>
                <a:cs typeface="Arial" panose="020B0604020202020204" pitchFamily="34" charset="0"/>
              </a:rPr>
              <a:t>Taiao</a:t>
            </a:r>
            <a:r>
              <a:rPr lang="en-US" dirty="0">
                <a:latin typeface="Arial" panose="020B0604020202020204" pitchFamily="34" charset="0"/>
                <a:cs typeface="Arial" panose="020B0604020202020204" pitchFamily="34" charset="0"/>
              </a:rPr>
              <a:t> (Environment and Natural Resources Research Education Planning Development, </a:t>
            </a:r>
            <a:r>
              <a:rPr lang="en-US" dirty="0" err="1">
                <a:latin typeface="Arial" panose="020B0604020202020204" pitchFamily="34" charset="0"/>
                <a:cs typeface="Arial" panose="020B0604020202020204" pitchFamily="34" charset="0"/>
              </a:rPr>
              <a:t>Turanganui</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Kiwa</a:t>
            </a:r>
            <a:r>
              <a:rPr lang="en-US" dirty="0">
                <a:latin typeface="Arial" panose="020B0604020202020204" pitchFamily="34" charset="0"/>
                <a:cs typeface="Arial" panose="020B0604020202020204" pitchFamily="34" charset="0"/>
              </a:rPr>
              <a:t>):</a:t>
            </a:r>
            <a:endParaRPr lang="en-NZ" dirty="0">
              <a:latin typeface="Arial" panose="020B0604020202020204" pitchFamily="34" charset="0"/>
              <a:cs typeface="Arial" panose="020B0604020202020204" pitchFamily="34" charset="0"/>
            </a:endParaRPr>
          </a:p>
          <a:p>
            <a:pPr marL="0" indent="0">
              <a:buNone/>
            </a:pPr>
            <a:endParaRPr lang="en-NZ" dirty="0">
              <a:latin typeface="Arial" panose="020B0604020202020204" pitchFamily="34" charset="0"/>
              <a:cs typeface="Arial" panose="020B0604020202020204" pitchFamily="34" charset="0"/>
            </a:endParaRPr>
          </a:p>
          <a:p>
            <a:pPr marL="0" indent="0">
              <a:buNone/>
            </a:pPr>
            <a:r>
              <a:rPr lang="en-US" i="1" dirty="0">
                <a:solidFill>
                  <a:srgbClr val="0070C0"/>
                </a:solidFill>
                <a:latin typeface="Arial" panose="020B0604020202020204" pitchFamily="34" charset="0"/>
                <a:cs typeface="Arial" panose="020B0604020202020204" pitchFamily="34" charset="0"/>
              </a:rPr>
              <a:t>“I’m very keen to explore reinvigorating GLOBE here in </a:t>
            </a:r>
            <a:r>
              <a:rPr lang="en-US" i="1" dirty="0" err="1">
                <a:solidFill>
                  <a:srgbClr val="0070C0"/>
                </a:solidFill>
                <a:latin typeface="Arial" panose="020B0604020202020204" pitchFamily="34" charset="0"/>
                <a:cs typeface="Arial" panose="020B0604020202020204" pitchFamily="34" charset="0"/>
              </a:rPr>
              <a:t>Tairawhiti</a:t>
            </a:r>
            <a:r>
              <a:rPr lang="en-US" i="1" dirty="0">
                <a:solidFill>
                  <a:srgbClr val="0070C0"/>
                </a:solidFill>
                <a:latin typeface="Arial" panose="020B0604020202020204" pitchFamily="34" charset="0"/>
                <a:cs typeface="Arial" panose="020B0604020202020204" pitchFamily="34" charset="0"/>
              </a:rPr>
              <a:t>, particularly around coastal processes and atmospheric studies.”</a:t>
            </a:r>
            <a:endParaRPr lang="en-NZ" dirty="0">
              <a:solidFill>
                <a:srgbClr val="0070C0"/>
              </a:solidFill>
              <a:latin typeface="Arial" panose="020B0604020202020204" pitchFamily="34" charset="0"/>
              <a:cs typeface="Arial" panose="020B0604020202020204" pitchFamily="34" charset="0"/>
            </a:endParaRPr>
          </a:p>
          <a:p>
            <a:pPr marL="0" indent="0">
              <a:buNone/>
            </a:pPr>
            <a:endParaRPr lang="en-NZ" dirty="0">
              <a:solidFill>
                <a:srgbClr val="0070C0"/>
              </a:solidFill>
              <a:latin typeface="Arial" panose="020B0604020202020204" pitchFamily="34" charset="0"/>
              <a:cs typeface="Arial" panose="020B0604020202020204" pitchFamily="34" charset="0"/>
            </a:endParaRPr>
          </a:p>
          <a:p>
            <a:pPr marL="0" indent="0">
              <a:buNone/>
            </a:pPr>
            <a:r>
              <a:rPr lang="en-US" i="1" dirty="0">
                <a:solidFill>
                  <a:srgbClr val="0070C0"/>
                </a:solidFill>
                <a:latin typeface="Arial" panose="020B0604020202020204" pitchFamily="34" charset="0"/>
                <a:cs typeface="Arial" panose="020B0604020202020204" pitchFamily="34" charset="0"/>
              </a:rPr>
              <a:t>“I had been hoping to run some small training workshops as part of our ‘barefoot scientists’ program, but ran out of time and resources”</a:t>
            </a:r>
            <a:endParaRPr lang="en-NZ" dirty="0">
              <a:solidFill>
                <a:srgbClr val="0070C0"/>
              </a:solidFill>
              <a:latin typeface="Arial" panose="020B0604020202020204" pitchFamily="34" charset="0"/>
              <a:cs typeface="Arial" panose="020B0604020202020204" pitchFamily="34" charset="0"/>
            </a:endParaRPr>
          </a:p>
          <a:p>
            <a:endParaRPr lang="en-NZ" dirty="0">
              <a:latin typeface="Arial" panose="020B0604020202020204" pitchFamily="34" charset="0"/>
              <a:cs typeface="Arial" panose="020B0604020202020204" pitchFamily="34" charset="0"/>
            </a:endParaRPr>
          </a:p>
          <a:p>
            <a:pPr lvl="0"/>
            <a:endParaRPr lang="en-N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5551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1400" y="201839"/>
            <a:ext cx="7804153" cy="1325562"/>
          </a:xfrm>
        </p:spPr>
        <p:txBody>
          <a:bodyPr/>
          <a:lstStyle/>
          <a:p>
            <a:r>
              <a:rPr lang="en-NZ" dirty="0" smtClean="0">
                <a:latin typeface="Arial" panose="020B0604020202020204" pitchFamily="34" charset="0"/>
                <a:cs typeface="Arial" panose="020B0604020202020204" pitchFamily="34" charset="0"/>
              </a:rPr>
              <a:t>US Embassy and Consulate</a:t>
            </a:r>
            <a:endParaRPr lang="en-NZ"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863138" y="1401675"/>
            <a:ext cx="5263342" cy="4899371"/>
          </a:xfrm>
        </p:spPr>
        <p:txBody>
          <a:bodyPr/>
          <a:lstStyle/>
          <a:p>
            <a:r>
              <a:rPr lang="en-US" dirty="0" smtClean="0">
                <a:latin typeface="Arial" panose="020B0604020202020204" pitchFamily="34" charset="0"/>
                <a:cs typeface="Arial" panose="020B0604020202020204" pitchFamily="34" charset="0"/>
              </a:rPr>
              <a:t>Engaging with:</a:t>
            </a:r>
          </a:p>
          <a:p>
            <a:r>
              <a:rPr lang="en-US" dirty="0" smtClean="0">
                <a:latin typeface="Arial" panose="020B0604020202020204" pitchFamily="34" charset="0"/>
                <a:cs typeface="Arial" panose="020B0604020202020204" pitchFamily="34" charset="0"/>
              </a:rPr>
              <a:t>Katelyn </a:t>
            </a:r>
            <a:r>
              <a:rPr lang="en-US" dirty="0" err="1">
                <a:latin typeface="Arial" panose="020B0604020202020204" pitchFamily="34" charset="0"/>
                <a:cs typeface="Arial" panose="020B0604020202020204" pitchFamily="34" charset="0"/>
              </a:rPr>
              <a:t>Choe</a:t>
            </a:r>
            <a:r>
              <a:rPr lang="en-US" dirty="0">
                <a:latin typeface="Arial" panose="020B0604020202020204" pitchFamily="34" charset="0"/>
                <a:cs typeface="Arial" panose="020B0604020202020204" pitchFamily="34" charset="0"/>
              </a:rPr>
              <a:t> (Consul General),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Ted </a:t>
            </a:r>
            <a:r>
              <a:rPr lang="en-US" dirty="0">
                <a:latin typeface="Arial" panose="020B0604020202020204" pitchFamily="34" charset="0"/>
                <a:cs typeface="Arial" panose="020B0604020202020204" pitchFamily="34" charset="0"/>
              </a:rPr>
              <a:t>Danowitz (Political-Economic Officer) and Philip McKenna (</a:t>
            </a:r>
            <a:r>
              <a:rPr lang="en-US" dirty="0" err="1">
                <a:latin typeface="Arial" panose="020B0604020202020204" pitchFamily="34" charset="0"/>
                <a:cs typeface="Arial" panose="020B0604020202020204" pitchFamily="34" charset="0"/>
              </a:rPr>
              <a:t>Politcal</a:t>
            </a:r>
            <a:r>
              <a:rPr lang="en-US" dirty="0">
                <a:latin typeface="Arial" panose="020B0604020202020204" pitchFamily="34" charset="0"/>
                <a:cs typeface="Arial" panose="020B0604020202020204" pitchFamily="34" charset="0"/>
              </a:rPr>
              <a:t>-Economic),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Lauren </a:t>
            </a:r>
            <a:r>
              <a:rPr lang="en-US" dirty="0">
                <a:latin typeface="Arial" panose="020B0604020202020204" pitchFamily="34" charset="0"/>
                <a:cs typeface="Arial" panose="020B0604020202020204" pitchFamily="34" charset="0"/>
              </a:rPr>
              <a:t>Murray and Natalie Wilkins (Public Affairs),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Mara </a:t>
            </a:r>
            <a:r>
              <a:rPr lang="en-US" dirty="0">
                <a:latin typeface="Arial" panose="020B0604020202020204" pitchFamily="34" charset="0"/>
                <a:cs typeface="Arial" panose="020B0604020202020204" pitchFamily="34" charset="0"/>
              </a:rPr>
              <a:t>Hosoda (Science).</a:t>
            </a:r>
            <a:endParaRPr lang="en-NZ" dirty="0">
              <a:latin typeface="Arial" panose="020B0604020202020204" pitchFamily="34" charset="0"/>
              <a:cs typeface="Arial" panose="020B0604020202020204" pitchFamily="34" charset="0"/>
            </a:endParaRPr>
          </a:p>
        </p:txBody>
      </p:sp>
      <p:pic>
        <p:nvPicPr>
          <p:cNvPr id="102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8567" y="1401676"/>
            <a:ext cx="4686300"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9733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1400" y="201839"/>
            <a:ext cx="7804153" cy="1325562"/>
          </a:xfrm>
        </p:spPr>
        <p:txBody>
          <a:bodyPr/>
          <a:lstStyle/>
          <a:p>
            <a:r>
              <a:rPr lang="en-NZ" dirty="0" smtClean="0">
                <a:latin typeface="Arial" panose="020B0604020202020204" pitchFamily="34" charset="0"/>
                <a:cs typeface="Arial" panose="020B0604020202020204" pitchFamily="34" charset="0"/>
              </a:rPr>
              <a:t>US Embassy and Consulate</a:t>
            </a:r>
            <a:endParaRPr lang="en-NZ"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863138" y="1401675"/>
            <a:ext cx="9469582" cy="4899371"/>
          </a:xfrm>
        </p:spPr>
        <p:txBody>
          <a:bodyPr>
            <a:normAutofit fontScale="77500" lnSpcReduction="20000"/>
          </a:bodyPr>
          <a:lstStyle/>
          <a:p>
            <a:pPr lvl="0"/>
            <a:r>
              <a:rPr lang="en-US" dirty="0">
                <a:latin typeface="Arial" panose="020B0604020202020204" pitchFamily="34" charset="0"/>
                <a:cs typeface="Arial" panose="020B0604020202020204" pitchFamily="34" charset="0"/>
              </a:rPr>
              <a:t>Applying for an Embassy small grant to enable us to hold a GLOBE training </a:t>
            </a:r>
            <a:r>
              <a:rPr lang="en-US" dirty="0" smtClean="0">
                <a:latin typeface="Arial" panose="020B0604020202020204" pitchFamily="34" charset="0"/>
                <a:cs typeface="Arial" panose="020B0604020202020204" pitchFamily="34" charset="0"/>
              </a:rPr>
              <a:t>session (possibly CMT), </a:t>
            </a:r>
            <a:r>
              <a:rPr lang="en-US" dirty="0">
                <a:latin typeface="Arial" panose="020B0604020202020204" pitchFamily="34" charset="0"/>
                <a:cs typeface="Arial" panose="020B0604020202020204" pitchFamily="34" charset="0"/>
              </a:rPr>
              <a:t>sometime between </a:t>
            </a:r>
            <a:r>
              <a:rPr lang="en-US" dirty="0" smtClean="0">
                <a:latin typeface="Arial" panose="020B0604020202020204" pitchFamily="34" charset="0"/>
                <a:cs typeface="Arial" panose="020B0604020202020204" pitchFamily="34" charset="0"/>
              </a:rPr>
              <a:t>July-Sep;</a:t>
            </a:r>
            <a:endParaRPr lang="en-NZ" dirty="0">
              <a:latin typeface="Arial" panose="020B0604020202020204" pitchFamily="34" charset="0"/>
              <a:cs typeface="Arial" panose="020B0604020202020204" pitchFamily="34" charset="0"/>
            </a:endParaRPr>
          </a:p>
          <a:p>
            <a:endParaRPr lang="en-NZ"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Investigating with </a:t>
            </a:r>
            <a:r>
              <a:rPr lang="en-US" dirty="0" err="1">
                <a:latin typeface="Arial" panose="020B0604020202020204" pitchFamily="34" charset="0"/>
                <a:cs typeface="Arial" panose="020B0604020202020204" pitchFamily="34" charset="0"/>
              </a:rPr>
              <a:t>ChristchurchNZ</a:t>
            </a:r>
            <a:r>
              <a:rPr lang="en-US" dirty="0">
                <a:latin typeface="Arial" panose="020B0604020202020204" pitchFamily="34" charset="0"/>
                <a:cs typeface="Arial" panose="020B0604020202020204" pitchFamily="34" charset="0"/>
              </a:rPr>
              <a:t> (regional development and tourism agency) whether we can have a GLOBE presence at the SOFIA open day July </a:t>
            </a:r>
            <a:r>
              <a:rPr lang="en-US" dirty="0" smtClean="0">
                <a:latin typeface="Arial" panose="020B0604020202020204" pitchFamily="34" charset="0"/>
                <a:cs typeface="Arial" panose="020B0604020202020204" pitchFamily="34" charset="0"/>
              </a:rPr>
              <a:t>20;</a:t>
            </a:r>
            <a:endParaRPr lang="en-NZ" dirty="0">
              <a:latin typeface="Arial" panose="020B0604020202020204" pitchFamily="34" charset="0"/>
              <a:cs typeface="Arial" panose="020B0604020202020204" pitchFamily="34" charset="0"/>
            </a:endParaRPr>
          </a:p>
          <a:p>
            <a:endParaRPr lang="en-NZ"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Cross promotion of GLOBE with other NASA </a:t>
            </a:r>
            <a:r>
              <a:rPr lang="en-US" dirty="0" smtClean="0">
                <a:latin typeface="Arial" panose="020B0604020202020204" pitchFamily="34" charset="0"/>
                <a:cs typeface="Arial" panose="020B0604020202020204" pitchFamily="34" charset="0"/>
              </a:rPr>
              <a:t>activities: </a:t>
            </a:r>
            <a:r>
              <a:rPr lang="en-US" dirty="0" err="1">
                <a:latin typeface="Arial" panose="020B0604020202020204" pitchFamily="34" charset="0"/>
                <a:cs typeface="Arial" panose="020B0604020202020204" pitchFamily="34" charset="0"/>
              </a:rPr>
              <a:t>e.g</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SOFIA </a:t>
            </a:r>
            <a:r>
              <a:rPr lang="en-US" dirty="0">
                <a:latin typeface="Arial" panose="020B0604020202020204" pitchFamily="34" charset="0"/>
                <a:cs typeface="Arial" panose="020B0604020202020204" pitchFamily="34" charset="0"/>
              </a:rPr>
              <a:t>plane, IAP speaker </a:t>
            </a:r>
            <a:r>
              <a:rPr lang="en-US" dirty="0" err="1" smtClean="0">
                <a:latin typeface="Arial" panose="020B0604020202020204" pitchFamily="34" charset="0"/>
                <a:cs typeface="Arial" panose="020B0604020202020204" pitchFamily="34" charset="0"/>
              </a:rPr>
              <a:t>programme</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visiting distinguished scientists (e.g. Prof </a:t>
            </a:r>
            <a:r>
              <a:rPr lang="en-US" dirty="0" err="1">
                <a:latin typeface="Arial" panose="020B0604020202020204" pitchFamily="34" charset="0"/>
                <a:cs typeface="Arial" panose="020B0604020202020204" pitchFamily="34" charset="0"/>
              </a:rPr>
              <a:t>Osterholm</a:t>
            </a:r>
            <a:r>
              <a:rPr lang="en-US" dirty="0">
                <a:latin typeface="Arial" panose="020B0604020202020204" pitchFamily="34" charset="0"/>
                <a:cs typeface="Arial" panose="020B0604020202020204" pitchFamily="34" charset="0"/>
              </a:rPr>
              <a:t> (public health scientist and infectious diseases expert</a:t>
            </a:r>
            <a:r>
              <a:rPr lang="en-US" dirty="0" smtClean="0">
                <a:latin typeface="Arial" panose="020B0604020202020204" pitchFamily="34" charset="0"/>
                <a:cs typeface="Arial" panose="020B0604020202020204" pitchFamily="34" charset="0"/>
              </a:rPr>
              <a:t>));</a:t>
            </a:r>
            <a:endParaRPr lang="en-NZ" dirty="0">
              <a:latin typeface="Arial" panose="020B0604020202020204" pitchFamily="34" charset="0"/>
              <a:cs typeface="Arial" panose="020B0604020202020204" pitchFamily="34" charset="0"/>
            </a:endParaRPr>
          </a:p>
          <a:p>
            <a:pPr lvl="0"/>
            <a:endParaRPr lang="en-NZ"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Support letter from the Embassy to the Ministry </a:t>
            </a:r>
            <a:endParaRPr lang="en-US" dirty="0" smtClean="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of </a:t>
            </a:r>
            <a:r>
              <a:rPr lang="en-US" dirty="0">
                <a:latin typeface="Arial" panose="020B0604020202020204" pitchFamily="34" charset="0"/>
                <a:cs typeface="Arial" panose="020B0604020202020204" pitchFamily="34" charset="0"/>
              </a:rPr>
              <a:t>Education regarding GLOBE</a:t>
            </a:r>
            <a:r>
              <a:rPr lang="en-US" dirty="0" smtClean="0">
                <a:latin typeface="Arial" panose="020B0604020202020204" pitchFamily="34" charset="0"/>
                <a:cs typeface="Arial" panose="020B0604020202020204" pitchFamily="34" charset="0"/>
              </a:rPr>
              <a:t>.</a:t>
            </a:r>
          </a:p>
          <a:p>
            <a:endParaRPr lang="en-NZ" dirty="0">
              <a:latin typeface="Arial" panose="020B0604020202020204" pitchFamily="34" charset="0"/>
              <a:cs typeface="Arial" panose="020B0604020202020204" pitchFamily="34" charset="0"/>
            </a:endParaRPr>
          </a:p>
          <a:p>
            <a:pPr lvl="0"/>
            <a:r>
              <a:rPr lang="en-US" dirty="0" smtClean="0">
                <a:latin typeface="Arial" panose="020B0604020202020204" pitchFamily="34" charset="0"/>
                <a:cs typeface="Arial" panose="020B0604020202020204" pitchFamily="34" charset="0"/>
              </a:rPr>
              <a:t>Linking to the Royal Society;</a:t>
            </a:r>
            <a:endParaRPr lang="en-NZ" dirty="0" smtClean="0">
              <a:latin typeface="Arial" panose="020B0604020202020204" pitchFamily="34" charset="0"/>
              <a:cs typeface="Arial" panose="020B0604020202020204" pitchFamily="34" charset="0"/>
            </a:endParaRPr>
          </a:p>
          <a:p>
            <a:endParaRPr lang="en-NZ"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7835580" y="4304088"/>
            <a:ext cx="4414868" cy="2553912"/>
          </a:xfrm>
          <a:prstGeom prst="rect">
            <a:avLst/>
          </a:prstGeom>
        </p:spPr>
      </p:pic>
    </p:spTree>
    <p:extLst>
      <p:ext uri="{BB962C8B-B14F-4D97-AF65-F5344CB8AC3E}">
        <p14:creationId xmlns:p14="http://schemas.microsoft.com/office/powerpoint/2010/main" val="2130925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1400" y="201839"/>
            <a:ext cx="7804153" cy="1325562"/>
          </a:xfrm>
        </p:spPr>
        <p:txBody>
          <a:bodyPr/>
          <a:lstStyle/>
          <a:p>
            <a:r>
              <a:rPr lang="en-NZ" dirty="0" smtClean="0">
                <a:latin typeface="Arial" panose="020B0604020202020204" pitchFamily="34" charset="0"/>
                <a:cs typeface="Arial" panose="020B0604020202020204" pitchFamily="34" charset="0"/>
              </a:rPr>
              <a:t>Government Meetings </a:t>
            </a:r>
            <a:endParaRPr lang="en-NZ"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863138" y="1401675"/>
            <a:ext cx="10566862" cy="4899371"/>
          </a:xfrm>
        </p:spPr>
        <p:txBody>
          <a:bodyPr>
            <a:normAutofit/>
          </a:bodyPr>
          <a:lstStyle/>
          <a:p>
            <a:pPr lvl="0"/>
            <a:r>
              <a:rPr lang="en-US" dirty="0">
                <a:latin typeface="Arial" panose="020B0604020202020204" pitchFamily="34" charset="0"/>
                <a:cs typeface="Arial" panose="020B0604020202020204" pitchFamily="34" charset="0"/>
              </a:rPr>
              <a:t>Finalizing a draft briefing document for the </a:t>
            </a:r>
            <a:r>
              <a:rPr lang="en-US" dirty="0" smtClean="0">
                <a:latin typeface="Arial" panose="020B0604020202020204" pitchFamily="34" charset="0"/>
                <a:cs typeface="Arial" panose="020B0604020202020204" pitchFamily="34" charset="0"/>
              </a:rPr>
              <a:t>Ministry of Education </a:t>
            </a:r>
            <a:r>
              <a:rPr lang="en-US" dirty="0">
                <a:latin typeface="Arial" panose="020B0604020202020204" pitchFamily="34" charset="0"/>
                <a:cs typeface="Arial" panose="020B0604020202020204" pitchFamily="34" charset="0"/>
              </a:rPr>
              <a:t>and a formal request for their support via promotion and funding;</a:t>
            </a:r>
            <a:endParaRPr lang="en-NZ" dirty="0">
              <a:latin typeface="Arial" panose="020B0604020202020204" pitchFamily="34" charset="0"/>
              <a:cs typeface="Arial" panose="020B0604020202020204" pitchFamily="34" charset="0"/>
            </a:endParaRPr>
          </a:p>
          <a:p>
            <a:endParaRPr lang="en-NZ"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Liaison with the Ministry over drafting a story on GLOBE for the Education Gazette (sent to all schools in New Zealand);</a:t>
            </a:r>
            <a:endParaRPr lang="en-NZ" dirty="0">
              <a:latin typeface="Arial" panose="020B0604020202020204" pitchFamily="34" charset="0"/>
              <a:cs typeface="Arial" panose="020B0604020202020204" pitchFamily="34" charset="0"/>
            </a:endParaRPr>
          </a:p>
          <a:p>
            <a:endParaRPr lang="en-NZ"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Contact the New Zealand Association of Science Educators regarding support for GLOBE.</a:t>
            </a:r>
            <a:endParaRPr lang="en-NZ"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05098" y="201839"/>
            <a:ext cx="1978152" cy="1109472"/>
          </a:xfrm>
          <a:prstGeom prst="rect">
            <a:avLst/>
          </a:prstGeom>
        </p:spPr>
      </p:pic>
    </p:spTree>
    <p:extLst>
      <p:ext uri="{BB962C8B-B14F-4D97-AF65-F5344CB8AC3E}">
        <p14:creationId xmlns:p14="http://schemas.microsoft.com/office/powerpoint/2010/main" val="18457427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8E3E123-A269-4C2C-B83D-CCF8CE8D6D2D}" vid="{616D8776-4612-40CB-A629-823BC9E388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1117</TotalTime>
  <Words>617</Words>
  <Application>Microsoft Office PowerPoint</Application>
  <PresentationFormat>Widescreen</PresentationFormat>
  <Paragraphs>79</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Consolas</vt:lpstr>
      <vt:lpstr>Verdana</vt:lpstr>
      <vt:lpstr>Office Theme</vt:lpstr>
      <vt:lpstr>New Zealand </vt:lpstr>
      <vt:lpstr>PowerPoint Presentation</vt:lpstr>
      <vt:lpstr>Cooperating organisations</vt:lpstr>
      <vt:lpstr>Schools</vt:lpstr>
      <vt:lpstr>Protocols used</vt:lpstr>
      <vt:lpstr>New Zealand activities</vt:lpstr>
      <vt:lpstr>US Embassy and Consulate</vt:lpstr>
      <vt:lpstr>US Embassy and Consulate</vt:lpstr>
      <vt:lpstr>Government Meetings </vt:lpstr>
      <vt:lpstr>GLOBE New Zealand Advisory Group</vt:lpstr>
      <vt:lpstr>Environmental education</vt:lpstr>
      <vt:lpstr>Potential partners</vt:lpstr>
    </vt:vector>
  </TitlesOfParts>
  <Company>The University of Auckland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Zealand</dc:title>
  <dc:creator>Victoria Metcalf</dc:creator>
  <cp:lastModifiedBy>Victoria Metcalf</cp:lastModifiedBy>
  <cp:revision>21</cp:revision>
  <dcterms:created xsi:type="dcterms:W3CDTF">2018-05-11T03:55:44Z</dcterms:created>
  <dcterms:modified xsi:type="dcterms:W3CDTF">2019-05-22T01:39:16Z</dcterms:modified>
</cp:coreProperties>
</file>